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7"/>
  </p:notesMasterIdLst>
  <p:sldIdLst>
    <p:sldId id="27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B7CE849-794C-45D5-BB0B-582ACD65B085}">
  <a:tblStyle styleId="{5B7CE849-794C-45D5-BB0B-582ACD65B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176" autoAdjust="0"/>
    <p:restoredTop sz="94660"/>
  </p:normalViewPr>
  <p:slideViewPr>
    <p:cSldViewPr>
      <p:cViewPr varScale="1">
        <p:scale>
          <a:sx n="98" d="100"/>
          <a:sy n="98" d="100"/>
        </p:scale>
        <p:origin x="-552"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4" r:id="rId13"/>
    <p:sldLayoutId id="2147483666" r:id="rId14"/>
    <p:sldLayoutId id="2147483667"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learnopencv.com/" TargetMode="External"/><Relationship Id="rId5" Type="http://schemas.openxmlformats.org/officeDocument/2006/relationships/hyperlink" Target="https://towardsdatascience.com/" TargetMode="External"/><Relationship Id="rId4" Type="http://schemas.openxmlformats.org/officeDocument/2006/relationships/hyperlink" Target="https://data-flair.train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3">
            <a:alphaModFix/>
          </a:blip>
          <a:srcRect l="6664" t="4858" r="6220" b="5495"/>
          <a:stretch/>
        </p:blipFill>
        <p:spPr>
          <a:xfrm>
            <a:off x="142844" y="1837311"/>
            <a:ext cx="3143272" cy="3234769"/>
          </a:xfrm>
          <a:prstGeom prst="rect">
            <a:avLst/>
          </a:prstGeom>
          <a:noFill/>
          <a:ln>
            <a:noFill/>
          </a:ln>
        </p:spPr>
      </p:pic>
      <p:pic>
        <p:nvPicPr>
          <p:cNvPr id="7" name="Picture 6" descr="SIT BANNER.png"/>
          <p:cNvPicPr/>
          <p:nvPr/>
        </p:nvPicPr>
        <p:blipFill>
          <a:blip r:embed="rId4" cstate="print"/>
          <a:stretch>
            <a:fillRect/>
          </a:stretch>
        </p:blipFill>
        <p:spPr>
          <a:xfrm>
            <a:off x="-32" y="-18"/>
            <a:ext cx="9144032" cy="1439702"/>
          </a:xfrm>
          <a:prstGeom prst="rect">
            <a:avLst/>
          </a:prstGeom>
        </p:spPr>
      </p:pic>
      <p:sp>
        <p:nvSpPr>
          <p:cNvPr id="8" name="TextBox 7"/>
          <p:cNvSpPr txBox="1"/>
          <p:nvPr/>
        </p:nvSpPr>
        <p:spPr>
          <a:xfrm>
            <a:off x="1371600" y="1600200"/>
            <a:ext cx="6705600" cy="1672253"/>
          </a:xfrm>
          <a:prstGeom prst="rect">
            <a:avLst/>
          </a:prstGeom>
          <a:noFill/>
        </p:spPr>
        <p:txBody>
          <a:bodyPr wrap="square" rtlCol="0">
            <a:spAutoFit/>
          </a:bodyPr>
          <a:lstStyle/>
          <a:p>
            <a:pPr algn="ctr">
              <a:spcAft>
                <a:spcPts val="0"/>
              </a:spcAft>
            </a:pPr>
            <a:r>
              <a:rPr lang="en-US" sz="4000" b="1" dirty="0" smtClean="0">
                <a:solidFill>
                  <a:schemeClr val="accent6">
                    <a:lumMod val="60000"/>
                    <a:lumOff val="40000"/>
                  </a:schemeClr>
                </a:solidFill>
                <a:latin typeface="Times New Roman"/>
                <a:ea typeface="Times New Roman"/>
                <a:cs typeface="Arial"/>
              </a:rPr>
              <a:t>Age and Gender Detection</a:t>
            </a:r>
            <a:endParaRPr lang="en-US" dirty="0" smtClean="0">
              <a:solidFill>
                <a:schemeClr val="accent6">
                  <a:lumMod val="60000"/>
                  <a:lumOff val="40000"/>
                </a:schemeClr>
              </a:solidFill>
              <a:ea typeface="Calibri"/>
              <a:cs typeface="Arial"/>
            </a:endParaRPr>
          </a:p>
          <a:p>
            <a:pPr>
              <a:lnSpc>
                <a:spcPts val="290"/>
              </a:lnSpc>
              <a:spcAft>
                <a:spcPts val="0"/>
              </a:spcAft>
            </a:pPr>
            <a:r>
              <a:rPr lang="en-US" sz="2000" dirty="0" smtClean="0">
                <a:latin typeface="Times New Roman"/>
                <a:ea typeface="Times New Roman"/>
                <a:cs typeface="Arial"/>
              </a:rPr>
              <a:t> </a:t>
            </a:r>
            <a:endParaRPr lang="en-US" sz="1400" dirty="0" smtClean="0">
              <a:ea typeface="Calibri"/>
              <a:cs typeface="Arial"/>
            </a:endParaRPr>
          </a:p>
          <a:p>
            <a:pPr algn="ctr">
              <a:spcAft>
                <a:spcPts val="0"/>
              </a:spcAft>
            </a:pPr>
            <a:r>
              <a:rPr lang="en-US" sz="2400" dirty="0" err="1" smtClean="0">
                <a:solidFill>
                  <a:schemeClr val="accent6">
                    <a:lumMod val="40000"/>
                    <a:lumOff val="60000"/>
                  </a:schemeClr>
                </a:solidFill>
                <a:latin typeface="Times New Roman"/>
                <a:ea typeface="Times New Roman"/>
                <a:cs typeface="Arial"/>
              </a:rPr>
              <a:t>Ajit</a:t>
            </a:r>
            <a:r>
              <a:rPr lang="en-US" sz="2400" dirty="0" smtClean="0">
                <a:solidFill>
                  <a:schemeClr val="accent6">
                    <a:lumMod val="40000"/>
                    <a:lumOff val="60000"/>
                  </a:schemeClr>
                </a:solidFill>
                <a:latin typeface="Times New Roman"/>
                <a:ea typeface="Times New Roman"/>
                <a:cs typeface="Arial"/>
              </a:rPr>
              <a:t> Barman</a:t>
            </a:r>
            <a:endParaRPr lang="en-US" sz="1400" dirty="0" smtClean="0">
              <a:solidFill>
                <a:schemeClr val="accent6">
                  <a:lumMod val="40000"/>
                  <a:lumOff val="60000"/>
                </a:schemeClr>
              </a:solidFill>
              <a:ea typeface="Calibri"/>
              <a:cs typeface="Arial"/>
            </a:endParaRPr>
          </a:p>
          <a:p>
            <a:pPr>
              <a:lnSpc>
                <a:spcPts val="250"/>
              </a:lnSpc>
              <a:spcAft>
                <a:spcPts val="0"/>
              </a:spcAft>
            </a:pPr>
            <a:r>
              <a:rPr lang="en-US" sz="2000" dirty="0" smtClean="0">
                <a:solidFill>
                  <a:schemeClr val="accent6">
                    <a:lumMod val="40000"/>
                    <a:lumOff val="60000"/>
                  </a:schemeClr>
                </a:solidFill>
                <a:latin typeface="Times New Roman"/>
                <a:ea typeface="Times New Roman"/>
                <a:cs typeface="Arial"/>
              </a:rPr>
              <a:t> </a:t>
            </a:r>
            <a:endParaRPr lang="en-US" sz="1400" dirty="0" smtClean="0">
              <a:solidFill>
                <a:schemeClr val="accent6">
                  <a:lumMod val="40000"/>
                  <a:lumOff val="60000"/>
                </a:schemeClr>
              </a:solidFill>
              <a:ea typeface="Calibri"/>
              <a:cs typeface="Arial"/>
            </a:endParaRPr>
          </a:p>
          <a:p>
            <a:pPr algn="ctr">
              <a:spcAft>
                <a:spcPts val="0"/>
              </a:spcAft>
            </a:pPr>
            <a:r>
              <a:rPr lang="en-US" dirty="0" err="1" smtClean="0">
                <a:solidFill>
                  <a:schemeClr val="accent6">
                    <a:lumMod val="40000"/>
                    <a:lumOff val="60000"/>
                  </a:schemeClr>
                </a:solidFill>
                <a:latin typeface="Times New Roman"/>
                <a:ea typeface="Times New Roman"/>
                <a:cs typeface="Arial"/>
              </a:rPr>
              <a:t>Siliguri</a:t>
            </a:r>
            <a:r>
              <a:rPr lang="en-US" dirty="0" smtClean="0">
                <a:solidFill>
                  <a:schemeClr val="accent6">
                    <a:lumMod val="40000"/>
                    <a:lumOff val="60000"/>
                  </a:schemeClr>
                </a:solidFill>
                <a:latin typeface="Times New Roman"/>
                <a:ea typeface="Times New Roman"/>
                <a:cs typeface="Arial"/>
              </a:rPr>
              <a:t> Institute of  </a:t>
            </a:r>
            <a:r>
              <a:rPr lang="en-US" dirty="0" err="1" smtClean="0">
                <a:solidFill>
                  <a:schemeClr val="accent6">
                    <a:lumMod val="40000"/>
                    <a:lumOff val="60000"/>
                  </a:schemeClr>
                </a:solidFill>
                <a:latin typeface="Times New Roman"/>
                <a:ea typeface="Times New Roman"/>
                <a:cs typeface="Arial"/>
              </a:rPr>
              <a:t>Thechnology</a:t>
            </a:r>
            <a:r>
              <a:rPr lang="en-US" dirty="0" smtClean="0">
                <a:solidFill>
                  <a:schemeClr val="accent6">
                    <a:lumMod val="40000"/>
                    <a:lumOff val="60000"/>
                  </a:schemeClr>
                </a:solidFill>
                <a:latin typeface="Times New Roman"/>
                <a:ea typeface="Times New Roman"/>
                <a:cs typeface="Arial"/>
              </a:rPr>
              <a:t>, Darjeeling</a:t>
            </a:r>
            <a:endParaRPr lang="en-US" sz="1400" dirty="0" smtClean="0">
              <a:solidFill>
                <a:schemeClr val="accent6">
                  <a:lumMod val="40000"/>
                  <a:lumOff val="60000"/>
                </a:schemeClr>
              </a:solidFill>
              <a:ea typeface="Calibri"/>
              <a:cs typeface="Arial"/>
            </a:endParaRPr>
          </a:p>
          <a:p>
            <a:pPr>
              <a:lnSpc>
                <a:spcPts val="200"/>
              </a:lnSpc>
              <a:spcAft>
                <a:spcPts val="0"/>
              </a:spcAft>
            </a:pPr>
            <a:r>
              <a:rPr lang="en-US" sz="2000" dirty="0" smtClean="0">
                <a:solidFill>
                  <a:schemeClr val="accent6">
                    <a:lumMod val="40000"/>
                    <a:lumOff val="60000"/>
                  </a:schemeClr>
                </a:solidFill>
                <a:latin typeface="Times New Roman"/>
                <a:ea typeface="Times New Roman"/>
                <a:cs typeface="Arial"/>
              </a:rPr>
              <a:t> </a:t>
            </a:r>
            <a:endParaRPr lang="en-US" sz="1400" dirty="0" smtClean="0">
              <a:solidFill>
                <a:schemeClr val="accent6">
                  <a:lumMod val="40000"/>
                  <a:lumOff val="60000"/>
                </a:schemeClr>
              </a:solidFill>
              <a:ea typeface="Calibri"/>
              <a:cs typeface="Arial"/>
            </a:endParaRPr>
          </a:p>
          <a:p>
            <a:pPr algn="ctr">
              <a:spcAft>
                <a:spcPts val="0"/>
              </a:spcAft>
            </a:pPr>
            <a:r>
              <a:rPr lang="en-US" sz="1400" dirty="0" smtClean="0">
                <a:solidFill>
                  <a:schemeClr val="accent6">
                    <a:lumMod val="40000"/>
                    <a:lumOff val="60000"/>
                  </a:schemeClr>
                </a:solidFill>
                <a:latin typeface="Times New Roman"/>
                <a:ea typeface="Times New Roman"/>
                <a:cs typeface="Arial"/>
              </a:rPr>
              <a:t>West Bengal - India</a:t>
            </a:r>
            <a:endParaRPr lang="en-US" sz="1400" dirty="0">
              <a:solidFill>
                <a:schemeClr val="accent6">
                  <a:lumMod val="40000"/>
                  <a:lumOff val="60000"/>
                </a:schemeClr>
              </a:solidFill>
              <a:ea typeface="Calibri"/>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5" name="TextBox 4"/>
          <p:cNvSpPr txBox="1"/>
          <p:nvPr/>
        </p:nvSpPr>
        <p:spPr>
          <a:xfrm>
            <a:off x="304800" y="-18"/>
            <a:ext cx="8458200" cy="1661993"/>
          </a:xfrm>
          <a:prstGeom prst="rect">
            <a:avLst/>
          </a:prstGeom>
          <a:noFill/>
        </p:spPr>
        <p:txBody>
          <a:bodyPr wrap="square" rtlCol="0">
            <a:spAutoFit/>
          </a:bodyPr>
          <a:lstStyle/>
          <a:p>
            <a:r>
              <a:rPr lang="en-US" sz="1400" b="1" dirty="0" smtClean="0">
                <a:solidFill>
                  <a:srgbClr val="FFFF00"/>
                </a:solidFill>
              </a:rPr>
              <a:t>How the Face Detection Works:-</a:t>
            </a:r>
          </a:p>
          <a:p>
            <a:r>
              <a:rPr lang="en-US" sz="1400" dirty="0" smtClean="0">
                <a:solidFill>
                  <a:srgbClr val="FFFFFF"/>
                </a:solidFill>
              </a:rPr>
              <a:t>There are many techniques to detect faces, with the help of these techniques, we can identify faces with higher accuracy. These techniques have an almost same procedure for Face Detection such as </a:t>
            </a:r>
            <a:r>
              <a:rPr lang="en-US" sz="1400" dirty="0" err="1" smtClean="0">
                <a:solidFill>
                  <a:srgbClr val="FFFFFF"/>
                </a:solidFill>
              </a:rPr>
              <a:t>OpenCV</a:t>
            </a:r>
            <a:r>
              <a:rPr lang="en-US" sz="1400" dirty="0" smtClean="0">
                <a:solidFill>
                  <a:srgbClr val="FFFFFF"/>
                </a:solidFill>
              </a:rPr>
              <a:t>, Neural Networks, </a:t>
            </a:r>
            <a:r>
              <a:rPr lang="en-US" sz="1400" dirty="0" err="1" smtClean="0">
                <a:solidFill>
                  <a:srgbClr val="FFFFFF"/>
                </a:solidFill>
              </a:rPr>
              <a:t>Matlab</a:t>
            </a:r>
            <a:r>
              <a:rPr lang="en-US" sz="1400" dirty="0" smtClean="0">
                <a:solidFill>
                  <a:srgbClr val="FFFFFF"/>
                </a:solidFill>
              </a:rPr>
              <a:t>, etc. The face detection work as to detect multiple faces in an image. Here we work on </a:t>
            </a:r>
            <a:r>
              <a:rPr lang="en-US" sz="1400" dirty="0" err="1" smtClean="0">
                <a:solidFill>
                  <a:srgbClr val="FFFFFF"/>
                </a:solidFill>
              </a:rPr>
              <a:t>OpenCV</a:t>
            </a:r>
            <a:r>
              <a:rPr lang="en-US" sz="1400" dirty="0" smtClean="0">
                <a:solidFill>
                  <a:srgbClr val="FFFFFF"/>
                </a:solidFill>
              </a:rPr>
              <a:t> for Face Detection, and there are some steps that how face detection operates, which are as follows-</a:t>
            </a:r>
          </a:p>
          <a:p>
            <a:endParaRPr lang="en-US" dirty="0"/>
          </a:p>
        </p:txBody>
      </p:sp>
      <p:sp>
        <p:nvSpPr>
          <p:cNvPr id="6" name="TextBox 5"/>
          <p:cNvSpPr txBox="1"/>
          <p:nvPr/>
        </p:nvSpPr>
        <p:spPr>
          <a:xfrm>
            <a:off x="304800" y="1357304"/>
            <a:ext cx="8458200" cy="523220"/>
          </a:xfrm>
          <a:prstGeom prst="rect">
            <a:avLst/>
          </a:prstGeom>
          <a:noFill/>
        </p:spPr>
        <p:txBody>
          <a:bodyPr wrap="square" rtlCol="0">
            <a:spAutoFit/>
          </a:bodyPr>
          <a:lstStyle/>
          <a:p>
            <a:r>
              <a:rPr lang="en-US" sz="1400" dirty="0" smtClean="0">
                <a:solidFill>
                  <a:srgbClr val="FFFFFF"/>
                </a:solidFill>
              </a:rPr>
              <a:t>Firstly the image is imported by providing the location of the image. Then the picture is transformed from RGB to Grayscale because it is easy to detect faces in the grayscale.</a:t>
            </a:r>
          </a:p>
        </p:txBody>
      </p:sp>
      <p:sp>
        <p:nvSpPr>
          <p:cNvPr id="7" name="Rectangle 6"/>
          <p:cNvSpPr/>
          <p:nvPr/>
        </p:nvSpPr>
        <p:spPr>
          <a:xfrm>
            <a:off x="1643042" y="1928808"/>
            <a:ext cx="4038600" cy="1905000"/>
          </a:xfrm>
          <a:prstGeom prst="rect">
            <a:avLst/>
          </a:prstGeom>
          <a:blipFill>
            <a:blip r:embed="rId4"/>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43108" y="3857634"/>
            <a:ext cx="3962400" cy="261610"/>
          </a:xfrm>
          <a:prstGeom prst="rect">
            <a:avLst/>
          </a:prstGeom>
          <a:noFill/>
        </p:spPr>
        <p:txBody>
          <a:bodyPr wrap="square" rtlCol="0">
            <a:spAutoFit/>
          </a:bodyPr>
          <a:lstStyle/>
          <a:p>
            <a:r>
              <a:rPr lang="en-IN" sz="1100" dirty="0" smtClean="0">
                <a:solidFill>
                  <a:srgbClr val="FFFFFF"/>
                </a:solidFill>
              </a:rPr>
              <a:t>Fig.</a:t>
            </a:r>
            <a:r>
              <a:rPr lang="en-US" sz="1100" dirty="0" smtClean="0">
                <a:solidFill>
                  <a:srgbClr val="FFFFFF"/>
                </a:solidFill>
              </a:rPr>
              <a:t> Converting RGB image to Grayscale</a:t>
            </a:r>
            <a:endParaRPr lang="en-US" sz="1100" dirty="0">
              <a:solidFill>
                <a:srgbClr val="FFFFFF"/>
              </a:solidFill>
            </a:endParaRPr>
          </a:p>
        </p:txBody>
      </p:sp>
      <p:sp>
        <p:nvSpPr>
          <p:cNvPr id="9" name="TextBox 8"/>
          <p:cNvSpPr txBox="1"/>
          <p:nvPr/>
        </p:nvSpPr>
        <p:spPr>
          <a:xfrm>
            <a:off x="285720" y="4117973"/>
            <a:ext cx="8382000" cy="954107"/>
          </a:xfrm>
          <a:prstGeom prst="rect">
            <a:avLst/>
          </a:prstGeom>
          <a:noFill/>
        </p:spPr>
        <p:txBody>
          <a:bodyPr wrap="square" rtlCol="0">
            <a:spAutoFit/>
          </a:bodyPr>
          <a:lstStyle/>
          <a:p>
            <a:r>
              <a:rPr lang="en-US" sz="1400" dirty="0" smtClean="0">
                <a:solidFill>
                  <a:srgbClr val="FFFFFF"/>
                </a:solidFill>
              </a:rPr>
              <a:t>After that, the image manipulation used, in which the resizing, cropping, blurring and sharpening of the images done if needed. The next step is image segmentation, which is used for contour detection or segments the multiple objects in a single image so that the classifier can quickly detect the objects and faces in the picture.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29" name="TextBox 28"/>
          <p:cNvSpPr txBox="1"/>
          <p:nvPr/>
        </p:nvSpPr>
        <p:spPr>
          <a:xfrm>
            <a:off x="304800" y="-18"/>
            <a:ext cx="8458200" cy="954107"/>
          </a:xfrm>
          <a:prstGeom prst="rect">
            <a:avLst/>
          </a:prstGeom>
          <a:noFill/>
        </p:spPr>
        <p:txBody>
          <a:bodyPr wrap="square" rtlCol="0">
            <a:spAutoFit/>
          </a:bodyPr>
          <a:lstStyle/>
          <a:p>
            <a:r>
              <a:rPr lang="en-US" sz="1400" dirty="0" smtClean="0">
                <a:solidFill>
                  <a:srgbClr val="FFFFFF"/>
                </a:solidFill>
              </a:rPr>
              <a:t>The next step is to use </a:t>
            </a:r>
            <a:r>
              <a:rPr lang="en-US" sz="1400" dirty="0" err="1" smtClean="0">
                <a:solidFill>
                  <a:srgbClr val="FFFFFF"/>
                </a:solidFill>
              </a:rPr>
              <a:t>Haar</a:t>
            </a:r>
            <a:r>
              <a:rPr lang="en-US" sz="1400" dirty="0" smtClean="0">
                <a:solidFill>
                  <a:srgbClr val="FFFFFF"/>
                </a:solidFill>
              </a:rPr>
              <a:t>-Like features algorithm, which is proposed by Voila and Jones for face detection. This algorithm used for finding the location of the human faces in a frame or image. All human faces shares some universal properties of the human face like the eyes region is darker than its </a:t>
            </a:r>
            <a:r>
              <a:rPr lang="en-US" sz="1400" dirty="0" err="1" smtClean="0">
                <a:solidFill>
                  <a:srgbClr val="FFFFFF"/>
                </a:solidFill>
              </a:rPr>
              <a:t>neighbour</a:t>
            </a:r>
            <a:r>
              <a:rPr lang="en-US" sz="1400" dirty="0" smtClean="0">
                <a:solidFill>
                  <a:srgbClr val="FFFFFF"/>
                </a:solidFill>
              </a:rPr>
              <a:t> pixels and nose region is brighter than eye region.</a:t>
            </a:r>
          </a:p>
        </p:txBody>
      </p:sp>
      <p:sp>
        <p:nvSpPr>
          <p:cNvPr id="30" name="Rectangle 29"/>
          <p:cNvSpPr/>
          <p:nvPr/>
        </p:nvSpPr>
        <p:spPr>
          <a:xfrm>
            <a:off x="357158" y="1071552"/>
            <a:ext cx="4131129" cy="2514600"/>
          </a:xfrm>
          <a:prstGeom prst="rect">
            <a:avLst/>
          </a:prstGeom>
          <a:blipFill>
            <a:blip r:embed="rId4"/>
            <a:stretch>
              <a:fillRect/>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43438" y="1071552"/>
            <a:ext cx="4131129" cy="2514600"/>
          </a:xfrm>
          <a:prstGeom prst="rect">
            <a:avLst/>
          </a:prstGeom>
          <a:blipFill>
            <a:blip r:embed="rId5"/>
            <a:stretch>
              <a:fillRect/>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571736" y="3714758"/>
            <a:ext cx="4953000" cy="261610"/>
          </a:xfrm>
          <a:prstGeom prst="rect">
            <a:avLst/>
          </a:prstGeom>
          <a:noFill/>
        </p:spPr>
        <p:txBody>
          <a:bodyPr wrap="square" rtlCol="0">
            <a:spAutoFit/>
          </a:bodyPr>
          <a:lstStyle/>
          <a:p>
            <a:r>
              <a:rPr lang="en-US" sz="1100" dirty="0" smtClean="0">
                <a:solidFill>
                  <a:srgbClr val="FFFFFF"/>
                </a:solidFill>
              </a:rPr>
              <a:t>Fig. </a:t>
            </a:r>
            <a:r>
              <a:rPr lang="en-US" sz="1100" dirty="0" err="1" smtClean="0">
                <a:solidFill>
                  <a:srgbClr val="FFFFFF"/>
                </a:solidFill>
              </a:rPr>
              <a:t>Haar</a:t>
            </a:r>
            <a:r>
              <a:rPr lang="en-US" sz="1100" dirty="0" smtClean="0">
                <a:solidFill>
                  <a:srgbClr val="FFFFFF"/>
                </a:solidFill>
              </a:rPr>
              <a:t>-like features for face detection</a:t>
            </a:r>
          </a:p>
        </p:txBody>
      </p:sp>
      <p:sp>
        <p:nvSpPr>
          <p:cNvPr id="33" name="TextBox 32"/>
          <p:cNvSpPr txBox="1"/>
          <p:nvPr/>
        </p:nvSpPr>
        <p:spPr>
          <a:xfrm>
            <a:off x="357158" y="4143386"/>
            <a:ext cx="8610600" cy="738664"/>
          </a:xfrm>
          <a:prstGeom prst="rect">
            <a:avLst/>
          </a:prstGeom>
          <a:noFill/>
        </p:spPr>
        <p:txBody>
          <a:bodyPr wrap="square" rtlCol="0">
            <a:spAutoFit/>
          </a:bodyPr>
          <a:lstStyle/>
          <a:p>
            <a:r>
              <a:rPr lang="en-US" sz="1400" dirty="0" smtClean="0">
                <a:solidFill>
                  <a:srgbClr val="FFFFFF"/>
                </a:solidFill>
              </a:rPr>
              <a:t>The </a:t>
            </a:r>
            <a:r>
              <a:rPr lang="en-US" sz="1400" dirty="0" err="1" smtClean="0">
                <a:solidFill>
                  <a:srgbClr val="FFFFFF"/>
                </a:solidFill>
              </a:rPr>
              <a:t>haar</a:t>
            </a:r>
            <a:r>
              <a:rPr lang="en-US" sz="1400" dirty="0" smtClean="0">
                <a:solidFill>
                  <a:srgbClr val="FFFFFF"/>
                </a:solidFill>
              </a:rPr>
              <a:t>-like algorithm is also used for feature selection or feature extraction for an object in an image, with the help of edge detection, line detection, centre detection for detecting eyes, nose, mouth, etc. in the picture. It is used to select the essential features in an image and extract these features for face detection.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28" name="TextBox 27"/>
          <p:cNvSpPr txBox="1"/>
          <p:nvPr/>
        </p:nvSpPr>
        <p:spPr>
          <a:xfrm>
            <a:off x="428596" y="0"/>
            <a:ext cx="8534400" cy="954107"/>
          </a:xfrm>
          <a:prstGeom prst="rect">
            <a:avLst/>
          </a:prstGeom>
          <a:noFill/>
        </p:spPr>
        <p:txBody>
          <a:bodyPr wrap="square" rtlCol="0">
            <a:spAutoFit/>
          </a:bodyPr>
          <a:lstStyle/>
          <a:p>
            <a:r>
              <a:rPr lang="en-US" sz="1400" dirty="0" smtClean="0">
                <a:solidFill>
                  <a:srgbClr val="FFFFFF"/>
                </a:solidFill>
              </a:rPr>
              <a:t>The next step is to give the coordinates of x, y, w, h which makes a rectangle box in the picture to show the location of the face or we can say that to show the region of interest in the image. After this, it can make a rectangle box in the area of interest where it detects the face. There are also many other detection techniques that are used together for detection such as smile detection, eye detection, blink detection, etc.</a:t>
            </a:r>
          </a:p>
        </p:txBody>
      </p:sp>
      <p:sp>
        <p:nvSpPr>
          <p:cNvPr id="29" name="Rectangle 28"/>
          <p:cNvSpPr/>
          <p:nvPr/>
        </p:nvSpPr>
        <p:spPr>
          <a:xfrm>
            <a:off x="3000364" y="928676"/>
            <a:ext cx="2143140" cy="2017073"/>
          </a:xfrm>
          <a:prstGeom prst="rect">
            <a:avLst/>
          </a:prstGeom>
          <a:blipFill>
            <a:blip r:embed="rId4"/>
            <a:stretch>
              <a:fillRect/>
            </a:stretch>
          </a:blip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643174" y="2928940"/>
            <a:ext cx="2971800" cy="261610"/>
          </a:xfrm>
          <a:prstGeom prst="rect">
            <a:avLst/>
          </a:prstGeom>
          <a:noFill/>
        </p:spPr>
        <p:txBody>
          <a:bodyPr wrap="square" rtlCol="0">
            <a:spAutoFit/>
          </a:bodyPr>
          <a:lstStyle/>
          <a:p>
            <a:r>
              <a:rPr lang="en-IN" sz="1100" dirty="0" smtClean="0">
                <a:solidFill>
                  <a:srgbClr val="FFFFFF"/>
                </a:solidFill>
              </a:rPr>
              <a:t>Fig. </a:t>
            </a:r>
            <a:r>
              <a:rPr lang="en-US" sz="1100" dirty="0" smtClean="0">
                <a:solidFill>
                  <a:srgbClr val="FFFFFF"/>
                </a:solidFill>
              </a:rPr>
              <a:t>Successfully detect the face in an image</a:t>
            </a:r>
          </a:p>
        </p:txBody>
      </p:sp>
      <p:sp>
        <p:nvSpPr>
          <p:cNvPr id="31" name="TextBox 30"/>
          <p:cNvSpPr txBox="1"/>
          <p:nvPr/>
        </p:nvSpPr>
        <p:spPr>
          <a:xfrm>
            <a:off x="428596" y="3357568"/>
            <a:ext cx="1571636" cy="984885"/>
          </a:xfrm>
          <a:prstGeom prst="rect">
            <a:avLst/>
          </a:prstGeom>
          <a:noFill/>
        </p:spPr>
        <p:txBody>
          <a:bodyPr wrap="square" rtlCol="0">
            <a:spAutoFit/>
          </a:bodyPr>
          <a:lstStyle/>
          <a:p>
            <a:r>
              <a:rPr lang="en-IN" sz="1400" b="1" dirty="0" smtClean="0">
                <a:solidFill>
                  <a:srgbClr val="FFFFFF"/>
                </a:solidFill>
              </a:rPr>
              <a:t>*</a:t>
            </a:r>
            <a:r>
              <a:rPr lang="en-IN" sz="1400" b="1" dirty="0" err="1" smtClean="0">
                <a:solidFill>
                  <a:srgbClr val="FFFFFF"/>
                </a:solidFill>
              </a:rPr>
              <a:t>So,</a:t>
            </a:r>
            <a:r>
              <a:rPr lang="en-IN" sz="1100" b="1" dirty="0" err="1" smtClean="0">
                <a:solidFill>
                  <a:srgbClr val="FFFFFF"/>
                </a:solidFill>
              </a:rPr>
              <a:t>we</a:t>
            </a:r>
            <a:r>
              <a:rPr lang="en-IN" sz="1100" b="1" dirty="0" smtClean="0">
                <a:solidFill>
                  <a:srgbClr val="FFFFFF"/>
                </a:solidFill>
              </a:rPr>
              <a:t> can detection </a:t>
            </a:r>
          </a:p>
          <a:p>
            <a:r>
              <a:rPr lang="en-IN" sz="1100" b="1" dirty="0" smtClean="0">
                <a:solidFill>
                  <a:srgbClr val="FFFFFF"/>
                </a:solidFill>
              </a:rPr>
              <a:t>age &amp; gender by</a:t>
            </a:r>
          </a:p>
          <a:p>
            <a:r>
              <a:rPr lang="en-IN" sz="1100" b="1" dirty="0" smtClean="0">
                <a:solidFill>
                  <a:srgbClr val="FFFFFF"/>
                </a:solidFill>
              </a:rPr>
              <a:t> this face detect technique</a:t>
            </a:r>
            <a:endParaRPr lang="en-US" sz="1100" b="1" dirty="0">
              <a:solidFill>
                <a:srgbClr val="FFFFFF"/>
              </a:solidFill>
            </a:endParaRPr>
          </a:p>
        </p:txBody>
      </p:sp>
      <p:sp>
        <p:nvSpPr>
          <p:cNvPr id="32" name="Rectangle 31"/>
          <p:cNvSpPr/>
          <p:nvPr/>
        </p:nvSpPr>
        <p:spPr>
          <a:xfrm>
            <a:off x="2214546" y="3357568"/>
            <a:ext cx="4143404" cy="1671900"/>
          </a:xfrm>
          <a:prstGeom prst="rect">
            <a:avLst/>
          </a:prstGeom>
          <a:blipFill>
            <a:blip r:embed="rId5" cstate="print"/>
            <a:stretch>
              <a:fillRect/>
            </a:stretch>
          </a:blip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48" name="TextBox 47"/>
          <p:cNvSpPr txBox="1"/>
          <p:nvPr/>
        </p:nvSpPr>
        <p:spPr>
          <a:xfrm>
            <a:off x="381000" y="566678"/>
            <a:ext cx="8610600" cy="1815882"/>
          </a:xfrm>
          <a:prstGeom prst="rect">
            <a:avLst/>
          </a:prstGeom>
          <a:noFill/>
        </p:spPr>
        <p:txBody>
          <a:bodyPr wrap="square" rtlCol="0">
            <a:spAutoFit/>
          </a:bodyPr>
          <a:lstStyle/>
          <a:p>
            <a:r>
              <a:rPr lang="en-US" b="1" dirty="0" smtClean="0">
                <a:solidFill>
                  <a:srgbClr val="92D050"/>
                </a:solidFill>
              </a:rPr>
              <a:t>CONCLUSION</a:t>
            </a:r>
          </a:p>
          <a:p>
            <a:r>
              <a:rPr lang="en-US" b="1" dirty="0" smtClean="0"/>
              <a:t>             </a:t>
            </a:r>
            <a:endParaRPr lang="en-US" dirty="0" smtClean="0"/>
          </a:p>
          <a:p>
            <a:r>
              <a:rPr lang="en-US" dirty="0" smtClean="0">
                <a:solidFill>
                  <a:srgbClr val="FFFFFF"/>
                </a:solidFill>
              </a:rPr>
              <a:t>In this work, it is been concluded that detection of age and gender take consideration of research few years ago. In this work, technique of morphological and SIFT is applied to search key features from the images. The key features of the images are the color and texture of the image. The simulation results shows that proposed algorithm performed well in terms of fault detection rate and accuracy. In future, further improvement will be done in proposed work for iris reorganization for batter reorganization.</a:t>
            </a:r>
          </a:p>
          <a:p>
            <a:endParaRPr lang="en-US" dirty="0"/>
          </a:p>
        </p:txBody>
      </p:sp>
      <p:sp>
        <p:nvSpPr>
          <p:cNvPr id="49" name="TextBox 48"/>
          <p:cNvSpPr txBox="1"/>
          <p:nvPr/>
        </p:nvSpPr>
        <p:spPr>
          <a:xfrm>
            <a:off x="285720" y="2250400"/>
            <a:ext cx="8382000" cy="2893100"/>
          </a:xfrm>
          <a:prstGeom prst="rect">
            <a:avLst/>
          </a:prstGeom>
          <a:noFill/>
        </p:spPr>
        <p:txBody>
          <a:bodyPr wrap="square" rtlCol="0">
            <a:spAutoFit/>
          </a:bodyPr>
          <a:lstStyle/>
          <a:p>
            <a:r>
              <a:rPr lang="en-US" b="1" dirty="0" smtClean="0">
                <a:solidFill>
                  <a:srgbClr val="92D050"/>
                </a:solidFill>
              </a:rPr>
              <a:t>REFERENCES</a:t>
            </a:r>
          </a:p>
          <a:p>
            <a:r>
              <a:rPr lang="en-US" b="1" dirty="0" smtClean="0"/>
              <a:t> </a:t>
            </a:r>
            <a:endParaRPr lang="en-US" dirty="0" smtClean="0"/>
          </a:p>
          <a:p>
            <a:r>
              <a:rPr lang="en-US" sz="1400" dirty="0" smtClean="0">
                <a:solidFill>
                  <a:srgbClr val="FFFFFF"/>
                </a:solidFill>
              </a:rPr>
              <a:t>                [1]. A. Kumar and F. </a:t>
            </a:r>
            <a:r>
              <a:rPr lang="en-US" sz="1400" dirty="0" err="1" smtClean="0">
                <a:solidFill>
                  <a:srgbClr val="FFFFFF"/>
                </a:solidFill>
              </a:rPr>
              <a:t>Shaik</a:t>
            </a:r>
            <a:r>
              <a:rPr lang="en-US" sz="1400" dirty="0" smtClean="0">
                <a:solidFill>
                  <a:srgbClr val="FFFFFF"/>
                </a:solidFill>
              </a:rPr>
              <a:t>,” Importance of Image Processing”, 2016</a:t>
            </a:r>
          </a:p>
          <a:p>
            <a:r>
              <a:rPr lang="en-US" sz="1400" dirty="0" smtClean="0">
                <a:solidFill>
                  <a:srgbClr val="FFFFFF"/>
                </a:solidFill>
              </a:rPr>
              <a:t> </a:t>
            </a:r>
          </a:p>
          <a:p>
            <a:r>
              <a:rPr lang="en-US" sz="1400" dirty="0" smtClean="0">
                <a:solidFill>
                  <a:srgbClr val="FFFFFF"/>
                </a:solidFill>
              </a:rPr>
              <a:t>                [2]. </a:t>
            </a:r>
            <a:r>
              <a:rPr lang="en-US" sz="1400" dirty="0" err="1" smtClean="0">
                <a:solidFill>
                  <a:srgbClr val="FFFFFF"/>
                </a:solidFill>
              </a:rPr>
              <a:t>Chenjing</a:t>
            </a:r>
            <a:r>
              <a:rPr lang="en-US" sz="1400" dirty="0" smtClean="0">
                <a:solidFill>
                  <a:srgbClr val="FFFFFF"/>
                </a:solidFill>
              </a:rPr>
              <a:t> Yan, </a:t>
            </a:r>
            <a:r>
              <a:rPr lang="en-US" sz="1400" dirty="0" err="1" smtClean="0">
                <a:solidFill>
                  <a:srgbClr val="FFFFFF"/>
                </a:solidFill>
              </a:rPr>
              <a:t>Congyan</a:t>
            </a:r>
            <a:r>
              <a:rPr lang="en-US" sz="1400" dirty="0" smtClean="0">
                <a:solidFill>
                  <a:srgbClr val="FFFFFF"/>
                </a:solidFill>
              </a:rPr>
              <a:t> Lang, Tao Wang, </a:t>
            </a:r>
            <a:r>
              <a:rPr lang="en-US" sz="1400" dirty="0" err="1" smtClean="0">
                <a:solidFill>
                  <a:srgbClr val="FFFFFF"/>
                </a:solidFill>
              </a:rPr>
              <a:t>Xuetao</a:t>
            </a:r>
            <a:r>
              <a:rPr lang="en-US" sz="1400" dirty="0" smtClean="0">
                <a:solidFill>
                  <a:srgbClr val="FFFFFF"/>
                </a:solidFill>
              </a:rPr>
              <a:t> Du, and Chen Zhang,” Age Estimation   </a:t>
            </a:r>
          </a:p>
          <a:p>
            <a:r>
              <a:rPr lang="en-US" dirty="0" smtClean="0">
                <a:solidFill>
                  <a:srgbClr val="FFFFFF"/>
                </a:solidFill>
              </a:rPr>
              <a:t>                      </a:t>
            </a:r>
            <a:r>
              <a:rPr lang="en-US" sz="1400" dirty="0" smtClean="0">
                <a:solidFill>
                  <a:srgbClr val="FFFFFF"/>
                </a:solidFill>
              </a:rPr>
              <a:t>Based on </a:t>
            </a:r>
            <a:r>
              <a:rPr lang="en-US" sz="1400" dirty="0" err="1" smtClean="0">
                <a:solidFill>
                  <a:srgbClr val="FFFFFF"/>
                </a:solidFill>
              </a:rPr>
              <a:t>Convolutional</a:t>
            </a:r>
            <a:r>
              <a:rPr lang="en-US" sz="1400" dirty="0" smtClean="0">
                <a:solidFill>
                  <a:srgbClr val="FFFFFF"/>
                </a:solidFill>
              </a:rPr>
              <a:t> Neural Network”, 2014 Springer International Publishing  </a:t>
            </a:r>
          </a:p>
          <a:p>
            <a:r>
              <a:rPr lang="en-US" dirty="0" smtClean="0">
                <a:solidFill>
                  <a:srgbClr val="FFFFFF"/>
                </a:solidFill>
              </a:rPr>
              <a:t>                      </a:t>
            </a:r>
            <a:r>
              <a:rPr lang="en-US" sz="1400" dirty="0" smtClean="0">
                <a:solidFill>
                  <a:srgbClr val="FFFFFF"/>
                </a:solidFill>
              </a:rPr>
              <a:t>Switzerland</a:t>
            </a:r>
          </a:p>
          <a:p>
            <a:r>
              <a:rPr lang="en-US" sz="1400" dirty="0" smtClean="0">
                <a:solidFill>
                  <a:srgbClr val="FFFFFF"/>
                </a:solidFill>
              </a:rPr>
              <a:t> </a:t>
            </a:r>
          </a:p>
          <a:p>
            <a:r>
              <a:rPr lang="en-US" sz="1400" dirty="0" smtClean="0">
                <a:solidFill>
                  <a:srgbClr val="FFFFFF"/>
                </a:solidFill>
              </a:rPr>
              <a:t>                [3]. </a:t>
            </a:r>
            <a:r>
              <a:rPr lang="en-US" sz="1400" dirty="0" err="1" smtClean="0">
                <a:solidFill>
                  <a:srgbClr val="FFFFFF"/>
                </a:solidFill>
              </a:rPr>
              <a:t>Aditya</a:t>
            </a:r>
            <a:r>
              <a:rPr lang="en-US" sz="1400" dirty="0" smtClean="0">
                <a:solidFill>
                  <a:srgbClr val="FFFFFF"/>
                </a:solidFill>
              </a:rPr>
              <a:t> K. </a:t>
            </a:r>
            <a:r>
              <a:rPr lang="en-US" sz="1400" dirty="0" err="1" smtClean="0">
                <a:solidFill>
                  <a:srgbClr val="FFFFFF"/>
                </a:solidFill>
              </a:rPr>
              <a:t>Saxena</a:t>
            </a:r>
            <a:r>
              <a:rPr lang="en-US" sz="1400" dirty="0" smtClean="0">
                <a:solidFill>
                  <a:srgbClr val="FFFFFF"/>
                </a:solidFill>
              </a:rPr>
              <a:t>, </a:t>
            </a:r>
            <a:r>
              <a:rPr lang="en-US" sz="1400" dirty="0" err="1" smtClean="0">
                <a:solidFill>
                  <a:srgbClr val="FFFFFF"/>
                </a:solidFill>
              </a:rPr>
              <a:t>Shweta</a:t>
            </a:r>
            <a:r>
              <a:rPr lang="en-US" sz="1400" dirty="0" smtClean="0">
                <a:solidFill>
                  <a:srgbClr val="FFFFFF"/>
                </a:solidFill>
              </a:rPr>
              <a:t> Sharma and Vijay K. </a:t>
            </a:r>
            <a:r>
              <a:rPr lang="en-US" sz="1400" dirty="0" err="1" smtClean="0">
                <a:solidFill>
                  <a:srgbClr val="FFFFFF"/>
                </a:solidFill>
              </a:rPr>
              <a:t>Chaurasiya</a:t>
            </a:r>
            <a:r>
              <a:rPr lang="en-US" sz="1400" dirty="0" smtClean="0">
                <a:solidFill>
                  <a:srgbClr val="FFFFFF"/>
                </a:solidFill>
              </a:rPr>
              <a:t>,” Neural Network based </a:t>
            </a:r>
          </a:p>
          <a:p>
            <a:r>
              <a:rPr lang="en-US" dirty="0" smtClean="0">
                <a:solidFill>
                  <a:srgbClr val="FFFFFF"/>
                </a:solidFill>
              </a:rPr>
              <a:t>                      </a:t>
            </a:r>
            <a:r>
              <a:rPr lang="en-US" sz="1400" dirty="0" smtClean="0">
                <a:solidFill>
                  <a:srgbClr val="FFFFFF"/>
                </a:solidFill>
              </a:rPr>
              <a:t>Human Age-group Estimation in </a:t>
            </a:r>
            <a:r>
              <a:rPr lang="en-US" sz="1400" dirty="0" err="1" smtClean="0">
                <a:solidFill>
                  <a:srgbClr val="FFFFFF"/>
                </a:solidFill>
              </a:rPr>
              <a:t>Curvelet</a:t>
            </a:r>
            <a:r>
              <a:rPr lang="en-US" sz="1400" dirty="0" smtClean="0">
                <a:solidFill>
                  <a:srgbClr val="FFFFFF"/>
                </a:solidFill>
              </a:rPr>
              <a:t> Domain”, 2015 The Authors Published by </a:t>
            </a:r>
          </a:p>
          <a:p>
            <a:r>
              <a:rPr lang="en-US" dirty="0" smtClean="0">
                <a:solidFill>
                  <a:srgbClr val="FFFFFF"/>
                </a:solidFill>
              </a:rPr>
              <a:t>                      </a:t>
            </a:r>
            <a:r>
              <a:rPr lang="en-US" sz="1400" dirty="0" smtClean="0">
                <a:solidFill>
                  <a:srgbClr val="FFFFFF"/>
                </a:solidFill>
              </a:rPr>
              <a:t>Elsevier B.V.</a:t>
            </a:r>
          </a:p>
          <a:p>
            <a:r>
              <a:rPr lang="en-US" dirty="0" smtClean="0"/>
              <a:t> </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4" name="TextBox 3"/>
          <p:cNvSpPr txBox="1"/>
          <p:nvPr/>
        </p:nvSpPr>
        <p:spPr>
          <a:xfrm>
            <a:off x="428596" y="142858"/>
            <a:ext cx="8305800" cy="4401205"/>
          </a:xfrm>
          <a:prstGeom prst="rect">
            <a:avLst/>
          </a:prstGeom>
          <a:noFill/>
        </p:spPr>
        <p:txBody>
          <a:bodyPr wrap="square" rtlCol="0">
            <a:spAutoFit/>
          </a:bodyPr>
          <a:lstStyle/>
          <a:p>
            <a:r>
              <a:rPr lang="en-US" sz="1200" dirty="0" smtClean="0">
                <a:solidFill>
                  <a:srgbClr val="FFFFFF"/>
                </a:solidFill>
              </a:rPr>
              <a:t> [4]. Dong Yi (B), Zhen Lei, and Stan Z. Li,” Age Estimation by Multi-scale </a:t>
            </a:r>
            <a:r>
              <a:rPr lang="en-US" sz="1200" dirty="0" err="1" smtClean="0">
                <a:solidFill>
                  <a:srgbClr val="FFFFFF"/>
                </a:solidFill>
              </a:rPr>
              <a:t>Convolutional</a:t>
            </a:r>
            <a:r>
              <a:rPr lang="en-US" sz="1200" dirty="0" smtClean="0">
                <a:solidFill>
                  <a:srgbClr val="FFFFFF"/>
                </a:solidFill>
              </a:rPr>
              <a:t> Network”, 2015  Springer  </a:t>
            </a:r>
          </a:p>
          <a:p>
            <a:r>
              <a:rPr lang="en-US" sz="1200" dirty="0" smtClean="0">
                <a:solidFill>
                  <a:srgbClr val="FFFFFF"/>
                </a:solidFill>
              </a:rPr>
              <a:t>       International Publishing Switzerland</a:t>
            </a:r>
          </a:p>
          <a:p>
            <a:endParaRPr lang="en-US" sz="1200" dirty="0" smtClean="0">
              <a:solidFill>
                <a:srgbClr val="FFFFFF"/>
              </a:solidFill>
            </a:endParaRPr>
          </a:p>
          <a:p>
            <a:r>
              <a:rPr lang="en-US" sz="1200" dirty="0" smtClean="0">
                <a:solidFill>
                  <a:srgbClr val="FFFFFF"/>
                </a:solidFill>
              </a:rPr>
              <a:t>[5]. A. </a:t>
            </a:r>
            <a:r>
              <a:rPr lang="en-US" sz="1200" dirty="0" err="1" smtClean="0">
                <a:solidFill>
                  <a:srgbClr val="FFFFFF"/>
                </a:solidFill>
              </a:rPr>
              <a:t>Ultsch</a:t>
            </a:r>
            <a:r>
              <a:rPr lang="en-US" sz="1200" dirty="0" smtClean="0">
                <a:solidFill>
                  <a:srgbClr val="FFFFFF"/>
                </a:solidFill>
              </a:rPr>
              <a:t>, G. </a:t>
            </a:r>
            <a:r>
              <a:rPr lang="en-US" sz="1200" dirty="0" err="1" smtClean="0">
                <a:solidFill>
                  <a:srgbClr val="FFFFFF"/>
                </a:solidFill>
              </a:rPr>
              <a:t>Guimaraes</a:t>
            </a:r>
            <a:r>
              <a:rPr lang="en-US" sz="1200" dirty="0" smtClean="0">
                <a:solidFill>
                  <a:srgbClr val="FFFFFF"/>
                </a:solidFill>
              </a:rPr>
              <a:t>, D. Korus, H. Li,” Knowledge Extraction from Artificial Neural Networks and Applications”,  </a:t>
            </a:r>
          </a:p>
          <a:p>
            <a:r>
              <a:rPr lang="en-US" sz="1200" dirty="0" smtClean="0">
                <a:solidFill>
                  <a:srgbClr val="FFFFFF"/>
                </a:solidFill>
              </a:rPr>
              <a:t>      1993 Springer</a:t>
            </a:r>
          </a:p>
          <a:p>
            <a:r>
              <a:rPr lang="en-US" sz="1200" dirty="0" smtClean="0">
                <a:solidFill>
                  <a:srgbClr val="FFFFFF"/>
                </a:solidFill>
              </a:rPr>
              <a:t>  </a:t>
            </a:r>
          </a:p>
          <a:p>
            <a:r>
              <a:rPr lang="en-US" sz="1200" dirty="0" smtClean="0">
                <a:solidFill>
                  <a:srgbClr val="FFFFFF"/>
                </a:solidFill>
              </a:rPr>
              <a:t>  [6]. </a:t>
            </a:r>
            <a:r>
              <a:rPr lang="en-US" sz="1200" dirty="0" err="1" smtClean="0">
                <a:solidFill>
                  <a:srgbClr val="FFFFFF"/>
                </a:solidFill>
              </a:rPr>
              <a:t>Eran</a:t>
            </a:r>
            <a:r>
              <a:rPr lang="en-US" sz="1200" dirty="0" smtClean="0">
                <a:solidFill>
                  <a:srgbClr val="FFFFFF"/>
                </a:solidFill>
              </a:rPr>
              <a:t> </a:t>
            </a:r>
            <a:r>
              <a:rPr lang="en-US" sz="1200" dirty="0" err="1" smtClean="0">
                <a:solidFill>
                  <a:srgbClr val="FFFFFF"/>
                </a:solidFill>
              </a:rPr>
              <a:t>Eidinger</a:t>
            </a:r>
            <a:r>
              <a:rPr lang="en-US" sz="1200" dirty="0" smtClean="0">
                <a:solidFill>
                  <a:srgbClr val="FFFFFF"/>
                </a:solidFill>
              </a:rPr>
              <a:t>, Roee </a:t>
            </a:r>
            <a:r>
              <a:rPr lang="en-US" sz="1200" dirty="0" err="1" smtClean="0">
                <a:solidFill>
                  <a:srgbClr val="FFFFFF"/>
                </a:solidFill>
              </a:rPr>
              <a:t>Enbar</a:t>
            </a:r>
            <a:r>
              <a:rPr lang="en-US" sz="1200" dirty="0" smtClean="0">
                <a:solidFill>
                  <a:srgbClr val="FFFFFF"/>
                </a:solidFill>
              </a:rPr>
              <a:t>, and Tal </a:t>
            </a:r>
            <a:r>
              <a:rPr lang="en-US" sz="1200" dirty="0" err="1" smtClean="0">
                <a:solidFill>
                  <a:srgbClr val="FFFFFF"/>
                </a:solidFill>
              </a:rPr>
              <a:t>Hassner</a:t>
            </a:r>
            <a:r>
              <a:rPr lang="en-US" sz="1200" dirty="0" smtClean="0">
                <a:solidFill>
                  <a:srgbClr val="FFFFFF"/>
                </a:solidFill>
              </a:rPr>
              <a:t>,” Age and Gender Estimation of Unfiltered Faces”, 2014 IEEE</a:t>
            </a:r>
          </a:p>
          <a:p>
            <a:r>
              <a:rPr lang="en-US" sz="1200" dirty="0" smtClean="0">
                <a:solidFill>
                  <a:srgbClr val="FFFFFF"/>
                </a:solidFill>
              </a:rPr>
              <a:t>  </a:t>
            </a:r>
          </a:p>
          <a:p>
            <a:r>
              <a:rPr lang="en-US" sz="1200" dirty="0" smtClean="0">
                <a:solidFill>
                  <a:srgbClr val="FFFFFF"/>
                </a:solidFill>
              </a:rPr>
              <a:t>  [7]. </a:t>
            </a:r>
            <a:r>
              <a:rPr lang="en-US" sz="1200" dirty="0" err="1" smtClean="0">
                <a:solidFill>
                  <a:srgbClr val="FFFFFF"/>
                </a:solidFill>
              </a:rPr>
              <a:t>Yunjo</a:t>
            </a:r>
            <a:r>
              <a:rPr lang="en-US" sz="1200" dirty="0" smtClean="0">
                <a:solidFill>
                  <a:srgbClr val="FFFFFF"/>
                </a:solidFill>
              </a:rPr>
              <a:t> Lee, Cheryl L. Grady, Claudine </a:t>
            </a:r>
            <a:r>
              <a:rPr lang="en-US" sz="1200" dirty="0" err="1" smtClean="0">
                <a:solidFill>
                  <a:srgbClr val="FFFFFF"/>
                </a:solidFill>
              </a:rPr>
              <a:t>Habak</a:t>
            </a:r>
            <a:r>
              <a:rPr lang="en-US" sz="1200" dirty="0" smtClean="0">
                <a:solidFill>
                  <a:srgbClr val="FFFFFF"/>
                </a:solidFill>
              </a:rPr>
              <a:t>, Hugh R. Wilson, and Morris </a:t>
            </a:r>
            <a:r>
              <a:rPr lang="en-US" sz="1200" dirty="0" err="1" smtClean="0">
                <a:solidFill>
                  <a:srgbClr val="FFFFFF"/>
                </a:solidFill>
              </a:rPr>
              <a:t>Moscovitch</a:t>
            </a:r>
            <a:r>
              <a:rPr lang="en-US" sz="1200" dirty="0" smtClean="0">
                <a:solidFill>
                  <a:srgbClr val="FFFFFF"/>
                </a:solidFill>
              </a:rPr>
              <a:t>,” Face Processing  Changes </a:t>
            </a:r>
          </a:p>
          <a:p>
            <a:r>
              <a:rPr lang="en-US" sz="1200" dirty="0" smtClean="0">
                <a:solidFill>
                  <a:srgbClr val="FFFFFF"/>
                </a:solidFill>
              </a:rPr>
              <a:t>        in Normal Aging Revealed by </a:t>
            </a:r>
            <a:r>
              <a:rPr lang="en-US" sz="1200" dirty="0" err="1" smtClean="0">
                <a:solidFill>
                  <a:srgbClr val="FFFFFF"/>
                </a:solidFill>
              </a:rPr>
              <a:t>fMRI</a:t>
            </a:r>
            <a:r>
              <a:rPr lang="en-US" sz="1200" dirty="0" smtClean="0">
                <a:solidFill>
                  <a:srgbClr val="FFFFFF"/>
                </a:solidFill>
              </a:rPr>
              <a:t> Adaptation”, 2011 Massachusetts Institute of Technology</a:t>
            </a:r>
          </a:p>
          <a:p>
            <a:r>
              <a:rPr lang="en-US" sz="1200" dirty="0" smtClean="0">
                <a:solidFill>
                  <a:srgbClr val="FFFFFF"/>
                </a:solidFill>
              </a:rPr>
              <a:t>      </a:t>
            </a:r>
          </a:p>
          <a:p>
            <a:r>
              <a:rPr lang="en-US" sz="1200" dirty="0" smtClean="0">
                <a:solidFill>
                  <a:srgbClr val="FFFFFF"/>
                </a:solidFill>
              </a:rPr>
              <a:t>  [8]. R. Begg1 and J. </a:t>
            </a:r>
            <a:r>
              <a:rPr lang="en-US" sz="1200" dirty="0" err="1" smtClean="0">
                <a:solidFill>
                  <a:srgbClr val="FFFFFF"/>
                </a:solidFill>
              </a:rPr>
              <a:t>Kamruzzaman</a:t>
            </a:r>
            <a:r>
              <a:rPr lang="en-US" sz="1200" dirty="0" smtClean="0">
                <a:solidFill>
                  <a:srgbClr val="FFFFFF"/>
                </a:solidFill>
              </a:rPr>
              <a:t>,” Neural networks for detection and classification of walking pattern changes due </a:t>
            </a:r>
            <a:endParaRPr lang="en-US" sz="1200" dirty="0" smtClean="0">
              <a:solidFill>
                <a:srgbClr val="FFFFFF"/>
              </a:solidFill>
            </a:endParaRPr>
          </a:p>
          <a:p>
            <a:r>
              <a:rPr lang="en-US" sz="1200" smtClean="0">
                <a:solidFill>
                  <a:srgbClr val="FFFFFF"/>
                </a:solidFill>
              </a:rPr>
              <a:t> </a:t>
            </a:r>
            <a:r>
              <a:rPr lang="en-US" sz="1200" smtClean="0">
                <a:solidFill>
                  <a:srgbClr val="FFFFFF"/>
                </a:solidFill>
              </a:rPr>
              <a:t>       </a:t>
            </a:r>
            <a:r>
              <a:rPr lang="en-US" sz="1200" smtClean="0">
                <a:solidFill>
                  <a:srgbClr val="FFFFFF"/>
                </a:solidFill>
              </a:rPr>
              <a:t>to ageing</a:t>
            </a:r>
            <a:r>
              <a:rPr lang="en-US" sz="1200" dirty="0" smtClean="0">
                <a:solidFill>
                  <a:srgbClr val="FFFFFF"/>
                </a:solidFill>
              </a:rPr>
              <a:t>”, 2006 ACPSEM/EA</a:t>
            </a:r>
          </a:p>
          <a:p>
            <a:r>
              <a:rPr lang="en-US" sz="1200" dirty="0" smtClean="0">
                <a:solidFill>
                  <a:srgbClr val="FFFFFF"/>
                </a:solidFill>
              </a:rPr>
              <a:t> </a:t>
            </a:r>
          </a:p>
          <a:p>
            <a:r>
              <a:rPr lang="en-US" sz="1200" dirty="0" smtClean="0">
                <a:solidFill>
                  <a:srgbClr val="FFFFFF"/>
                </a:solidFill>
              </a:rPr>
              <a:t>   [9]. Hang </a:t>
            </a:r>
            <a:r>
              <a:rPr lang="en-US" sz="1200" dirty="0" err="1" smtClean="0">
                <a:solidFill>
                  <a:srgbClr val="FFFFFF"/>
                </a:solidFill>
              </a:rPr>
              <a:t>Qi</a:t>
            </a:r>
            <a:r>
              <a:rPr lang="en-US" sz="1200" dirty="0" smtClean="0">
                <a:solidFill>
                  <a:srgbClr val="FFFFFF"/>
                </a:solidFill>
              </a:rPr>
              <a:t> and </a:t>
            </a:r>
            <a:r>
              <a:rPr lang="en-US" sz="1200" dirty="0" err="1" smtClean="0">
                <a:solidFill>
                  <a:srgbClr val="FFFFFF"/>
                </a:solidFill>
              </a:rPr>
              <a:t>Liqing</a:t>
            </a:r>
            <a:r>
              <a:rPr lang="en-US" sz="1200" dirty="0" smtClean="0">
                <a:solidFill>
                  <a:srgbClr val="FFFFFF"/>
                </a:solidFill>
              </a:rPr>
              <a:t> Zhang,” Age Classification System with ICA Based Local Facial Features”, 2009 Springer-</a:t>
            </a:r>
          </a:p>
          <a:p>
            <a:r>
              <a:rPr lang="en-US" sz="1200" dirty="0" smtClean="0">
                <a:solidFill>
                  <a:srgbClr val="FFFFFF"/>
                </a:solidFill>
              </a:rPr>
              <a:t>         </a:t>
            </a:r>
            <a:r>
              <a:rPr lang="en-US" sz="1200" dirty="0" err="1" smtClean="0">
                <a:solidFill>
                  <a:srgbClr val="FFFFFF"/>
                </a:solidFill>
              </a:rPr>
              <a:t>Verlag</a:t>
            </a:r>
            <a:r>
              <a:rPr lang="en-US" sz="1200" dirty="0" smtClean="0">
                <a:solidFill>
                  <a:srgbClr val="FFFFFF"/>
                </a:solidFill>
              </a:rPr>
              <a:t> Berlin Heidelberg</a:t>
            </a:r>
          </a:p>
          <a:p>
            <a:r>
              <a:rPr lang="en-US" sz="1200" dirty="0" smtClean="0">
                <a:solidFill>
                  <a:srgbClr val="FFFFFF"/>
                </a:solidFill>
              </a:rPr>
              <a:t> </a:t>
            </a:r>
            <a:endParaRPr lang="en-US" sz="1600" dirty="0" smtClean="0">
              <a:solidFill>
                <a:srgbClr val="FFFFFF"/>
              </a:solidFill>
            </a:endParaRPr>
          </a:p>
          <a:p>
            <a:pPr>
              <a:buClr>
                <a:schemeClr val="accent4"/>
              </a:buClr>
              <a:buFont typeface="Wingdings" pitchFamily="2" charset="2"/>
              <a:buChar char="Ø"/>
            </a:pPr>
            <a:r>
              <a:rPr lang="en-US" sz="1600" dirty="0" smtClean="0">
                <a:solidFill>
                  <a:srgbClr val="FFFFFF"/>
                </a:solidFill>
              </a:rPr>
              <a:t>Website:</a:t>
            </a:r>
            <a:endParaRPr lang="en-US" sz="1200" dirty="0" smtClean="0">
              <a:solidFill>
                <a:srgbClr val="FFFFFF"/>
              </a:solidFill>
            </a:endParaRPr>
          </a:p>
          <a:p>
            <a:pPr lvl="0"/>
            <a:r>
              <a:rPr lang="en-US" sz="1200" dirty="0" smtClean="0">
                <a:solidFill>
                  <a:srgbClr val="FFFFFF"/>
                </a:solidFill>
              </a:rPr>
              <a:t>    </a:t>
            </a:r>
            <a:r>
              <a:rPr lang="en-US" sz="1200" dirty="0" smtClean="0">
                <a:solidFill>
                  <a:srgbClr val="FFFFFF"/>
                </a:solidFill>
                <a:hlinkClick r:id="rId4"/>
              </a:rPr>
              <a:t>https://quick-adviser.com/      </a:t>
            </a:r>
          </a:p>
          <a:p>
            <a:pPr lvl="0"/>
            <a:r>
              <a:rPr lang="en-US" sz="1200" dirty="0" smtClean="0">
                <a:solidFill>
                  <a:srgbClr val="FFFFFF"/>
                </a:solidFill>
                <a:hlinkClick r:id="rId4"/>
              </a:rPr>
              <a:t>    https://data-flair.training/</a:t>
            </a:r>
            <a:endParaRPr lang="en-US" sz="1200" dirty="0" smtClean="0">
              <a:solidFill>
                <a:srgbClr val="FFFFFF"/>
              </a:solidFill>
            </a:endParaRPr>
          </a:p>
          <a:p>
            <a:pPr lvl="0"/>
            <a:r>
              <a:rPr lang="en-US" sz="1200" dirty="0" smtClean="0">
                <a:solidFill>
                  <a:srgbClr val="FFFFFF"/>
                </a:solidFill>
                <a:hlinkClick r:id="rId5"/>
              </a:rPr>
              <a:t>    https://towardsdatascience.com/</a:t>
            </a:r>
            <a:endParaRPr lang="en-US" sz="1200" dirty="0" smtClean="0">
              <a:solidFill>
                <a:srgbClr val="FFFFFF"/>
              </a:solidFill>
            </a:endParaRPr>
          </a:p>
          <a:p>
            <a:pPr lvl="0"/>
            <a:r>
              <a:rPr lang="en-US" sz="1200" dirty="0" smtClean="0">
                <a:solidFill>
                  <a:srgbClr val="FFFFFF"/>
                </a:solidFill>
                <a:hlinkClick r:id="rId6"/>
              </a:rPr>
              <a:t>    https://learnopencv.com/</a:t>
            </a:r>
            <a:endParaRPr lang="en-US" sz="1200" dirty="0" smtClean="0">
              <a:solidFill>
                <a:srgbClr val="FFFFFF"/>
              </a:solidFill>
            </a:endParaRPr>
          </a:p>
          <a:p>
            <a:r>
              <a:rPr lang="en-US" sz="1200" dirty="0" smtClean="0">
                <a:solidFill>
                  <a:srgbClr val="FFFFFF"/>
                </a:solidFill>
              </a:rPr>
              <a:t>    </a:t>
            </a:r>
            <a:r>
              <a:rPr lang="en-US" sz="1200" dirty="0" smtClean="0">
                <a:solidFill>
                  <a:srgbClr val="FFFFFF"/>
                </a:solidFill>
                <a:hlinkClick r:id="rId6"/>
              </a:rPr>
              <a:t>https://www.ris-ai.com/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5" name="Google Shape;1768;p46"/>
          <p:cNvSpPr txBox="1">
            <a:spLocks/>
          </p:cNvSpPr>
          <p:nvPr/>
        </p:nvSpPr>
        <p:spPr>
          <a:xfrm>
            <a:off x="2357422" y="180256"/>
            <a:ext cx="4020000" cy="14628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F3F3F3"/>
              </a:buClr>
              <a:buSzPts val="1400"/>
              <a:buFont typeface="Rajdhani"/>
              <a:buNone/>
              <a:tabLst/>
              <a:defRPr/>
            </a:pPr>
            <a:r>
              <a:rPr kumimoji="0" lang="en-US" sz="4800" b="1" i="0" u="none" strike="noStrike" kern="0" cap="none" spc="0" normalizeH="0" baseline="0" noProof="0" dirty="0" smtClean="0">
                <a:ln>
                  <a:noFill/>
                </a:ln>
                <a:solidFill>
                  <a:srgbClr val="F3F3F3"/>
                </a:solidFill>
                <a:effectLst/>
                <a:uLnTx/>
                <a:uFillTx/>
                <a:latin typeface="Rajdhani"/>
                <a:ea typeface="Rajdhani"/>
                <a:cs typeface="Rajdhani"/>
                <a:sym typeface="Rajdhani"/>
              </a:rPr>
              <a:t>THANK</a:t>
            </a:r>
            <a:r>
              <a:rPr kumimoji="0" lang="en-US" sz="4800" b="1" i="0" u="none" strike="noStrike" kern="0" cap="none" spc="0" normalizeH="0" noProof="0" dirty="0" smtClean="0">
                <a:ln>
                  <a:noFill/>
                </a:ln>
                <a:solidFill>
                  <a:srgbClr val="F3F3F3"/>
                </a:solidFill>
                <a:effectLst/>
                <a:uLnTx/>
                <a:uFillTx/>
                <a:latin typeface="Rajdhani"/>
                <a:ea typeface="Rajdhani"/>
                <a:cs typeface="Rajdhani"/>
                <a:sym typeface="Rajdhani"/>
              </a:rPr>
              <a:t> YOU</a:t>
            </a:r>
          </a:p>
          <a:p>
            <a:pPr marL="0" marR="0" lvl="0" indent="0" algn="ctr" defTabSz="914400" rtl="0" eaLnBrk="1" fontAlgn="auto" latinLnBrk="0" hangingPunct="1">
              <a:lnSpc>
                <a:spcPct val="100000"/>
              </a:lnSpc>
              <a:spcBef>
                <a:spcPts val="0"/>
              </a:spcBef>
              <a:spcAft>
                <a:spcPts val="0"/>
              </a:spcAft>
              <a:buClr>
                <a:srgbClr val="F3F3F3"/>
              </a:buClr>
              <a:buSzPts val="1400"/>
              <a:buFont typeface="Rajdhani"/>
              <a:buNone/>
              <a:tabLst/>
              <a:defRPr/>
            </a:pPr>
            <a:r>
              <a:rPr lang="en-IN" sz="4800" b="1" baseline="0" dirty="0" smtClean="0">
                <a:solidFill>
                  <a:srgbClr val="F3F3F3"/>
                </a:solidFill>
                <a:latin typeface="Rajdhani"/>
                <a:ea typeface="Rajdhani"/>
                <a:cs typeface="Rajdhani"/>
                <a:sym typeface="Rajdhani"/>
              </a:rPr>
              <a:t>!</a:t>
            </a:r>
            <a:endParaRPr kumimoji="0" lang="en-US" sz="4800" b="1" i="0" u="none" strike="noStrike" kern="0" cap="none" spc="0" normalizeH="0" baseline="0" noProof="0" dirty="0" smtClean="0">
              <a:ln>
                <a:noFill/>
              </a:ln>
              <a:solidFill>
                <a:srgbClr val="F3F3F3"/>
              </a:solidFill>
              <a:effectLst/>
              <a:uLnTx/>
              <a:uFillTx/>
              <a:latin typeface="Rajdhani"/>
              <a:ea typeface="Rajdhani"/>
              <a:cs typeface="Rajdhani"/>
              <a:sym typeface="Rajdhani"/>
            </a:endParaRPr>
          </a:p>
        </p:txBody>
      </p:sp>
      <p:sp>
        <p:nvSpPr>
          <p:cNvPr id="6" name="Google Shape;1769;p46"/>
          <p:cNvSpPr txBox="1">
            <a:spLocks/>
          </p:cNvSpPr>
          <p:nvPr/>
        </p:nvSpPr>
        <p:spPr>
          <a:xfrm>
            <a:off x="2357422" y="1714494"/>
            <a:ext cx="4020000" cy="12039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1400" b="0" i="0" u="none" strike="noStrike" kern="0" cap="none" spc="0" normalizeH="0" baseline="0" noProof="0" dirty="0" smtClean="0">
                <a:ln>
                  <a:noFill/>
                </a:ln>
                <a:solidFill>
                  <a:srgbClr val="F3F3F3"/>
                </a:solidFill>
                <a:effectLst/>
                <a:uLnTx/>
                <a:uFillTx/>
                <a:latin typeface="Arial"/>
                <a:ea typeface="Arial"/>
                <a:cs typeface="Arial"/>
                <a:sym typeface="Arial"/>
              </a:rPr>
              <a:t>Do you have any questions?</a:t>
            </a:r>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400" b="0" i="0" u="none" strike="noStrike" kern="0" cap="none" spc="0" normalizeH="0" baseline="0" noProof="0" dirty="0" smtClean="0">
              <a:ln>
                <a:noFill/>
              </a:ln>
              <a:solidFill>
                <a:srgbClr val="F3F3F3"/>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1400" b="0" i="0" u="none" strike="noStrike" kern="0" cap="none" spc="0" normalizeH="0" baseline="0" noProof="0" smtClean="0">
                <a:ln>
                  <a:noFill/>
                </a:ln>
                <a:solidFill>
                  <a:srgbClr val="F3F3F3"/>
                </a:solidFill>
                <a:effectLst/>
                <a:uLnTx/>
                <a:uFillTx/>
                <a:latin typeface="Arial"/>
                <a:ea typeface="Arial"/>
                <a:cs typeface="Arial"/>
                <a:sym typeface="Arial"/>
              </a:rPr>
              <a:t>ajit66966@gmail.com </a:t>
            </a:r>
            <a:endParaRPr kumimoji="0" lang="en-US" sz="1400" b="0" i="0" u="none" strike="noStrike" kern="0" cap="none" spc="0" normalizeH="0" baseline="0" noProof="0" dirty="0" smtClean="0">
              <a:ln>
                <a:noFill/>
              </a:ln>
              <a:solidFill>
                <a:srgbClr val="F3F3F3"/>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1400" b="0" i="0" u="none" strike="noStrike" kern="0" cap="none" spc="0" normalizeH="0" baseline="0" noProof="0" dirty="0" smtClean="0">
                <a:ln>
                  <a:noFill/>
                </a:ln>
                <a:solidFill>
                  <a:srgbClr val="F3F3F3"/>
                </a:solidFill>
                <a:effectLst/>
                <a:uLnTx/>
                <a:uFillTx/>
                <a:latin typeface="Arial"/>
                <a:ea typeface="Arial"/>
                <a:cs typeface="Arial"/>
                <a:sym typeface="Arial"/>
              </a:rPr>
              <a:t>+91  7001845836</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rgbClr val="F3F3F3"/>
                </a:solidFill>
                <a:effectLst/>
                <a:uLnTx/>
                <a:uFillTx/>
                <a:latin typeface="Arial"/>
                <a:ea typeface="Arial"/>
                <a:cs typeface="Arial"/>
                <a:sym typeface="Arial"/>
              </a:rPr>
              <a:t>https://www.github.com/Ajit0011</a:t>
            </a:r>
            <a:endParaRPr kumimoji="0" lang="en-US" sz="1400" b="0" i="0" u="none" strike="noStrike" kern="0" cap="none" spc="0" normalizeH="0" baseline="0" noProof="0" dirty="0">
              <a:ln>
                <a:noFill/>
              </a:ln>
              <a:solidFill>
                <a:srgbClr val="F3F3F3"/>
              </a:solidFill>
              <a:effectLst/>
              <a:uLnTx/>
              <a:uFillTx/>
              <a:latin typeface="Arial"/>
              <a:ea typeface="Arial"/>
              <a:cs typeface="Arial"/>
              <a:sym typeface="Arial"/>
            </a:endParaRPr>
          </a:p>
        </p:txBody>
      </p:sp>
      <p:grpSp>
        <p:nvGrpSpPr>
          <p:cNvPr id="7" name="Google Shape;1771;p46"/>
          <p:cNvGrpSpPr/>
          <p:nvPr/>
        </p:nvGrpSpPr>
        <p:grpSpPr>
          <a:xfrm>
            <a:off x="3714744" y="3143254"/>
            <a:ext cx="268782" cy="268485"/>
            <a:chOff x="3303268" y="3817349"/>
            <a:chExt cx="346056" cy="345674"/>
          </a:xfrm>
        </p:grpSpPr>
        <p:sp>
          <p:nvSpPr>
            <p:cNvPr id="8"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776;p46"/>
          <p:cNvGrpSpPr/>
          <p:nvPr/>
        </p:nvGrpSpPr>
        <p:grpSpPr>
          <a:xfrm>
            <a:off x="4063552" y="3143254"/>
            <a:ext cx="268782" cy="268485"/>
            <a:chOff x="3752358" y="3817349"/>
            <a:chExt cx="346056" cy="345674"/>
          </a:xfrm>
        </p:grpSpPr>
        <p:sp>
          <p:nvSpPr>
            <p:cNvPr id="13"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81;p46"/>
          <p:cNvGrpSpPr/>
          <p:nvPr/>
        </p:nvGrpSpPr>
        <p:grpSpPr>
          <a:xfrm>
            <a:off x="4412360" y="3143254"/>
            <a:ext cx="268757" cy="268485"/>
            <a:chOff x="4201447" y="3817349"/>
            <a:chExt cx="346024" cy="345674"/>
          </a:xfrm>
        </p:grpSpPr>
        <p:sp>
          <p:nvSpPr>
            <p:cNvPr id="18"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784;p46"/>
          <p:cNvGrpSpPr/>
          <p:nvPr/>
        </p:nvGrpSpPr>
        <p:grpSpPr>
          <a:xfrm>
            <a:off x="4761123" y="3143254"/>
            <a:ext cx="268460" cy="268485"/>
            <a:chOff x="5549861" y="3817349"/>
            <a:chExt cx="345642" cy="345674"/>
          </a:xfrm>
        </p:grpSpPr>
        <p:sp>
          <p:nvSpPr>
            <p:cNvPr id="21"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6" name="TextBox 5"/>
          <p:cNvSpPr txBox="1"/>
          <p:nvPr/>
        </p:nvSpPr>
        <p:spPr>
          <a:xfrm>
            <a:off x="228600" y="71420"/>
            <a:ext cx="8686800" cy="2246834"/>
          </a:xfrm>
          <a:prstGeom prst="rect">
            <a:avLst/>
          </a:prstGeom>
          <a:noFill/>
        </p:spPr>
        <p:txBody>
          <a:bodyPr wrap="square" rtlCol="0">
            <a:spAutoFit/>
          </a:bodyPr>
          <a:lstStyle/>
          <a:p>
            <a:pPr>
              <a:spcAft>
                <a:spcPts val="0"/>
              </a:spcAft>
            </a:pPr>
            <a:r>
              <a:rPr lang="en-US" b="1" dirty="0" smtClean="0">
                <a:solidFill>
                  <a:schemeClr val="accent6">
                    <a:lumMod val="60000"/>
                    <a:lumOff val="40000"/>
                  </a:schemeClr>
                </a:solidFill>
                <a:latin typeface="OCR A Extended" pitchFamily="50" charset="0"/>
              </a:rPr>
              <a:t>ABSTRACT</a:t>
            </a:r>
          </a:p>
          <a:p>
            <a:pPr>
              <a:lnSpc>
                <a:spcPts val="40"/>
              </a:lnSpc>
              <a:spcAft>
                <a:spcPts val="0"/>
              </a:spcAft>
            </a:pPr>
            <a:r>
              <a:rPr lang="en-US" sz="2400" dirty="0" smtClean="0">
                <a:latin typeface="Times New Roman"/>
                <a:ea typeface="Times New Roman"/>
                <a:cs typeface="Arial"/>
              </a:rPr>
              <a:t> </a:t>
            </a:r>
            <a:endParaRPr lang="en-US" sz="1600" dirty="0" smtClean="0">
              <a:ea typeface="Calibri"/>
              <a:cs typeface="Arial"/>
            </a:endParaRPr>
          </a:p>
          <a:p>
            <a:pPr>
              <a:spcAft>
                <a:spcPts val="0"/>
              </a:spcAft>
            </a:pPr>
            <a:r>
              <a:rPr lang="en-US" dirty="0" smtClean="0">
                <a:solidFill>
                  <a:schemeClr val="tx2"/>
                </a:solidFill>
              </a:rPr>
              <a:t>The detection is the technique in which various factors are recognized on the basis of input and according to requirements. The age and gender detection is the issue which take consideration of researchers from last few years. In the topic on age and gender detection various techniques has been proposed to analysis features of the input image and on the basis of image features gender and approximation of age is defined. In this work, novel technique is proposed which is based on SIFT and morphological algorithm for age and gender detection. The morphological technique scan the input image and SIFT algorithm detect key features. The simulation is performed in MATLAB and it is been analyzed that proposed technique performs well in terms of fault detection rate and accuracy.</a:t>
            </a:r>
          </a:p>
          <a:p>
            <a:endParaRPr lang="en-US" dirty="0"/>
          </a:p>
        </p:txBody>
      </p:sp>
      <p:sp>
        <p:nvSpPr>
          <p:cNvPr id="7" name="TextBox 6"/>
          <p:cNvSpPr txBox="1"/>
          <p:nvPr/>
        </p:nvSpPr>
        <p:spPr>
          <a:xfrm>
            <a:off x="214282" y="2071684"/>
            <a:ext cx="8763000" cy="612475"/>
          </a:xfrm>
          <a:prstGeom prst="rect">
            <a:avLst/>
          </a:prstGeom>
          <a:noFill/>
        </p:spPr>
        <p:txBody>
          <a:bodyPr wrap="square" rtlCol="0">
            <a:spAutoFit/>
          </a:bodyPr>
          <a:lstStyle/>
          <a:p>
            <a:pPr marR="101600">
              <a:lnSpc>
                <a:spcPct val="99000"/>
              </a:lnSpc>
              <a:spcAft>
                <a:spcPts val="0"/>
              </a:spcAft>
            </a:pPr>
            <a:r>
              <a:rPr lang="en-US" sz="2000" b="1" i="1" dirty="0" smtClean="0">
                <a:solidFill>
                  <a:schemeClr val="accent6"/>
                </a:solidFill>
                <a:latin typeface="Times New Roman"/>
                <a:ea typeface="Times New Roman"/>
                <a:cs typeface="Arial"/>
              </a:rPr>
              <a:t>Keywords:- </a:t>
            </a:r>
            <a:r>
              <a:rPr lang="en-US" dirty="0" smtClean="0">
                <a:solidFill>
                  <a:schemeClr val="accent4"/>
                </a:solidFill>
                <a:latin typeface="Times New Roman"/>
                <a:ea typeface="Times New Roman"/>
                <a:cs typeface="Arial"/>
              </a:rPr>
              <a:t>Detection, SIFT, Morphological, key features</a:t>
            </a:r>
            <a:endParaRPr lang="en-US" sz="1600" dirty="0" smtClean="0">
              <a:solidFill>
                <a:schemeClr val="accent4"/>
              </a:solidFill>
              <a:ea typeface="Calibri"/>
              <a:cs typeface="Arial"/>
            </a:endParaRPr>
          </a:p>
          <a:p>
            <a:endParaRPr lang="en-US" dirty="0"/>
          </a:p>
        </p:txBody>
      </p:sp>
      <p:sp>
        <p:nvSpPr>
          <p:cNvPr id="8" name="TextBox 7"/>
          <p:cNvSpPr txBox="1"/>
          <p:nvPr/>
        </p:nvSpPr>
        <p:spPr>
          <a:xfrm>
            <a:off x="-1319218" y="2500312"/>
            <a:ext cx="5105400" cy="523220"/>
          </a:xfrm>
          <a:prstGeom prst="rect">
            <a:avLst/>
          </a:prstGeom>
          <a:noFill/>
        </p:spPr>
        <p:txBody>
          <a:bodyPr wrap="square" rtlCol="0">
            <a:spAutoFit/>
          </a:bodyPr>
          <a:lstStyle/>
          <a:p>
            <a:pPr algn="ctr"/>
            <a:r>
              <a:rPr lang="en-US" b="1" dirty="0" smtClean="0">
                <a:solidFill>
                  <a:schemeClr val="accent6"/>
                </a:solidFill>
              </a:rPr>
              <a:t>ACKNOW</a:t>
            </a:r>
            <a:r>
              <a:rPr lang="en-US" b="1" dirty="0" smtClean="0">
                <a:solidFill>
                  <a:schemeClr val="accent6">
                    <a:lumMod val="60000"/>
                    <a:lumOff val="40000"/>
                  </a:schemeClr>
                </a:solidFill>
              </a:rPr>
              <a:t>LEDGEMENT</a:t>
            </a:r>
          </a:p>
          <a:p>
            <a:pPr algn="ctr"/>
            <a:endParaRPr lang="en-US" dirty="0"/>
          </a:p>
        </p:txBody>
      </p:sp>
      <p:sp>
        <p:nvSpPr>
          <p:cNvPr id="9" name="TextBox 8"/>
          <p:cNvSpPr txBox="1"/>
          <p:nvPr/>
        </p:nvSpPr>
        <p:spPr>
          <a:xfrm>
            <a:off x="142844" y="2714626"/>
            <a:ext cx="8458200" cy="2246769"/>
          </a:xfrm>
          <a:prstGeom prst="rect">
            <a:avLst/>
          </a:prstGeom>
          <a:noFill/>
        </p:spPr>
        <p:txBody>
          <a:bodyPr wrap="square" rtlCol="0">
            <a:spAutoFit/>
          </a:bodyPr>
          <a:lstStyle/>
          <a:p>
            <a:r>
              <a:rPr lang="en-US" sz="1400" dirty="0" smtClean="0">
                <a:solidFill>
                  <a:srgbClr val="FFFFFF"/>
                </a:solidFill>
              </a:rPr>
              <a:t>Success of any project or seminar report depends largely on the encouragement and guidelines of many others. I take this sincere opportunity to express my gratitude to the people who have been instrumental in the successful completion of this seminar  work.</a:t>
            </a:r>
          </a:p>
          <a:p>
            <a:r>
              <a:rPr lang="en-US" sz="1400" dirty="0" smtClean="0">
                <a:solidFill>
                  <a:srgbClr val="FFFFFF"/>
                </a:solidFill>
              </a:rPr>
              <a:t> </a:t>
            </a:r>
          </a:p>
          <a:p>
            <a:r>
              <a:rPr lang="en-US" sz="1400" dirty="0" smtClean="0">
                <a:solidFill>
                  <a:srgbClr val="FFFFFF"/>
                </a:solidFill>
              </a:rPr>
              <a:t>I would like to show our greatest appreciation to </a:t>
            </a:r>
            <a:r>
              <a:rPr lang="en-US" sz="1400" b="1" i="1" dirty="0" smtClean="0">
                <a:solidFill>
                  <a:srgbClr val="FFFFFF"/>
                </a:solidFill>
              </a:rPr>
              <a:t>Mr. </a:t>
            </a:r>
            <a:r>
              <a:rPr lang="en-US" sz="1400" b="1" i="1" dirty="0" err="1" smtClean="0">
                <a:solidFill>
                  <a:srgbClr val="FFFFFF"/>
                </a:solidFill>
              </a:rPr>
              <a:t>Asit</a:t>
            </a:r>
            <a:r>
              <a:rPr lang="en-US" sz="1400" b="1" i="1" dirty="0" smtClean="0">
                <a:solidFill>
                  <a:srgbClr val="FFFFFF"/>
                </a:solidFill>
              </a:rPr>
              <a:t> Barman</a:t>
            </a:r>
            <a:r>
              <a:rPr lang="en-US" sz="1400" dirty="0" smtClean="0">
                <a:solidFill>
                  <a:srgbClr val="FFFFFF"/>
                </a:solidFill>
              </a:rPr>
              <a:t>, Asst. Prof at SILIGURI INSTITUTE OF TECHNOLOGY, Darjeeling. I always feel motivated and encouraged every time by his valuable advice and constant inspiration; without his encouragement and guidance this Seminar report would not have materialized.</a:t>
            </a:r>
          </a:p>
          <a:p>
            <a:r>
              <a:rPr lang="en-IN" sz="1400" dirty="0" smtClean="0">
                <a:solidFill>
                  <a:srgbClr val="FFFFFF"/>
                </a:solidFill>
              </a:rPr>
              <a:t>I am also copied some article from some website, some doc. Paper, </a:t>
            </a:r>
            <a:r>
              <a:rPr lang="en-IN" sz="1400" dirty="0" err="1" smtClean="0">
                <a:solidFill>
                  <a:srgbClr val="FFFFFF"/>
                </a:solidFill>
              </a:rPr>
              <a:t>pdf</a:t>
            </a:r>
            <a:r>
              <a:rPr lang="en-IN" sz="1400" dirty="0" smtClean="0">
                <a:solidFill>
                  <a:srgbClr val="FFFFFF"/>
                </a:solidFill>
              </a:rPr>
              <a:t>, book, etc.</a:t>
            </a:r>
            <a:endParaRPr lang="en-US" sz="1400" dirty="0" smtClean="0">
              <a:solidFill>
                <a:srgbClr val="FFFFFF"/>
              </a:solidFill>
            </a:endParaRPr>
          </a:p>
          <a:p>
            <a:endParaRPr lang="en-US" dirty="0">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0" name="TextBox 29"/>
          <p:cNvSpPr txBox="1"/>
          <p:nvPr/>
        </p:nvSpPr>
        <p:spPr>
          <a:xfrm>
            <a:off x="304800" y="228601"/>
            <a:ext cx="8534400" cy="2462213"/>
          </a:xfrm>
          <a:prstGeom prst="rect">
            <a:avLst/>
          </a:prstGeom>
          <a:noFill/>
        </p:spPr>
        <p:txBody>
          <a:bodyPr wrap="square" rtlCol="0">
            <a:spAutoFit/>
          </a:bodyPr>
          <a:lstStyle/>
          <a:p>
            <a:r>
              <a:rPr lang="en-US" b="1" dirty="0" smtClean="0">
                <a:solidFill>
                  <a:srgbClr val="92D050"/>
                </a:solidFill>
              </a:rPr>
              <a:t> </a:t>
            </a:r>
            <a:r>
              <a:rPr lang="en-US" b="1" dirty="0" smtClean="0">
                <a:solidFill>
                  <a:schemeClr val="accent6">
                    <a:lumMod val="40000"/>
                    <a:lumOff val="60000"/>
                  </a:schemeClr>
                </a:solidFill>
              </a:rPr>
              <a:t>I. INTRODUCTION </a:t>
            </a:r>
          </a:p>
          <a:p>
            <a:r>
              <a:rPr lang="en-US" b="1" dirty="0" smtClean="0">
                <a:solidFill>
                  <a:srgbClr val="FFFFFF"/>
                </a:solidFill>
              </a:rPr>
              <a:t>          </a:t>
            </a:r>
            <a:r>
              <a:rPr lang="en-US" dirty="0" smtClean="0">
                <a:solidFill>
                  <a:srgbClr val="FFFFFF"/>
                </a:solidFill>
              </a:rPr>
              <a:t>The enhancing of raw images that are received from the camera sources, from satellites, aircrafts                       </a:t>
            </a:r>
          </a:p>
          <a:p>
            <a:r>
              <a:rPr lang="en-US" dirty="0" smtClean="0">
                <a:solidFill>
                  <a:srgbClr val="FFFFFF"/>
                </a:solidFill>
              </a:rPr>
              <a:t>          and the pictures captured in day-to-day lives is called image processing. The images have been      </a:t>
            </a:r>
          </a:p>
          <a:p>
            <a:r>
              <a:rPr lang="en-US" dirty="0" smtClean="0">
                <a:solidFill>
                  <a:srgbClr val="FFFFFF"/>
                </a:solidFill>
              </a:rPr>
              <a:t>          processed through many different techniques and calculations have been made on the basis and </a:t>
            </a:r>
          </a:p>
          <a:p>
            <a:r>
              <a:rPr lang="en-US" dirty="0" smtClean="0">
                <a:solidFill>
                  <a:srgbClr val="FFFFFF"/>
                </a:solidFill>
              </a:rPr>
              <a:t>          analysis of the studies. There is a need of analyzing and studying the digitally formed images. There   </a:t>
            </a:r>
          </a:p>
          <a:p>
            <a:r>
              <a:rPr lang="en-US" dirty="0" smtClean="0">
                <a:solidFill>
                  <a:srgbClr val="FFFFFF"/>
                </a:solidFill>
              </a:rPr>
              <a:t>          are two main and very common steps followed for image processing. The improvement of an image  </a:t>
            </a:r>
          </a:p>
          <a:p>
            <a:r>
              <a:rPr lang="en-US" dirty="0" smtClean="0">
                <a:solidFill>
                  <a:srgbClr val="FFFFFF"/>
                </a:solidFill>
              </a:rPr>
              <a:t>          such that the resulted image is of greater quality and can be used by other programs, is called </a:t>
            </a:r>
          </a:p>
          <a:p>
            <a:r>
              <a:rPr lang="en-US" dirty="0" smtClean="0">
                <a:solidFill>
                  <a:srgbClr val="FFFFFF"/>
                </a:solidFill>
              </a:rPr>
              <a:t>          image enhancement [1]. The other technique is the most sought after technique used for extraction </a:t>
            </a:r>
          </a:p>
          <a:p>
            <a:r>
              <a:rPr lang="en-US" dirty="0" smtClean="0">
                <a:solidFill>
                  <a:srgbClr val="FFFFFF"/>
                </a:solidFill>
              </a:rPr>
              <a:t>         of information from an image. There is a division of the image into certain number of parts or objects  </a:t>
            </a:r>
          </a:p>
          <a:p>
            <a:r>
              <a:rPr lang="en-US" dirty="0" smtClean="0">
                <a:solidFill>
                  <a:srgbClr val="FFFFFF"/>
                </a:solidFill>
              </a:rPr>
              <a:t>         so that the problem is solved. This process is called segmentation.</a:t>
            </a:r>
          </a:p>
          <a:p>
            <a:endParaRPr lang="en-US" dirty="0"/>
          </a:p>
        </p:txBody>
      </p:sp>
      <p:sp>
        <p:nvSpPr>
          <p:cNvPr id="31" name="TextBox 30"/>
          <p:cNvSpPr txBox="1"/>
          <p:nvPr/>
        </p:nvSpPr>
        <p:spPr>
          <a:xfrm>
            <a:off x="214282" y="2732584"/>
            <a:ext cx="8229600" cy="1767992"/>
          </a:xfrm>
          <a:prstGeom prst="rect">
            <a:avLst/>
          </a:prstGeom>
          <a:noFill/>
        </p:spPr>
        <p:txBody>
          <a:bodyPr wrap="square" rtlCol="0">
            <a:spAutoFit/>
          </a:bodyPr>
          <a:lstStyle/>
          <a:p>
            <a:pPr marL="384810" indent="-245745">
              <a:spcBef>
                <a:spcPts val="820"/>
              </a:spcBef>
              <a:spcAft>
                <a:spcPts val="0"/>
              </a:spcAft>
              <a:tabLst>
                <a:tab pos="335280" algn="l"/>
              </a:tabLst>
            </a:pPr>
            <a:r>
              <a:rPr lang="en-US" b="1" dirty="0" smtClean="0">
                <a:solidFill>
                  <a:schemeClr val="accent6">
                    <a:lumMod val="40000"/>
                    <a:lumOff val="60000"/>
                  </a:schemeClr>
                </a:solidFill>
              </a:rPr>
              <a:t>II. LITERATURE REVIEW</a:t>
            </a:r>
          </a:p>
          <a:p>
            <a:pPr marL="384810" indent="-245745">
              <a:spcBef>
                <a:spcPts val="820"/>
              </a:spcBef>
              <a:spcAft>
                <a:spcPts val="0"/>
              </a:spcAft>
              <a:tabLst>
                <a:tab pos="335280" algn="l"/>
              </a:tabLst>
            </a:pPr>
            <a:r>
              <a:rPr lang="en-US" b="1" dirty="0" smtClean="0">
                <a:solidFill>
                  <a:srgbClr val="FFFFFF"/>
                </a:solidFill>
              </a:rPr>
              <a:t>    </a:t>
            </a:r>
            <a:r>
              <a:rPr lang="en-US" dirty="0" smtClean="0">
                <a:solidFill>
                  <a:srgbClr val="FFFFFF"/>
                </a:solidFill>
              </a:rPr>
              <a:t> </a:t>
            </a:r>
            <a:r>
              <a:rPr lang="en-US" dirty="0" err="1" smtClean="0">
                <a:solidFill>
                  <a:srgbClr val="FFFFFF"/>
                </a:solidFill>
              </a:rPr>
              <a:t>Yunjo</a:t>
            </a:r>
            <a:r>
              <a:rPr lang="en-US" dirty="0" smtClean="0">
                <a:solidFill>
                  <a:srgbClr val="FFFFFF"/>
                </a:solidFill>
              </a:rPr>
              <a:t> Lee, et.al proposed in this paper [7], that the </a:t>
            </a:r>
            <a:r>
              <a:rPr lang="en-US" dirty="0" err="1" smtClean="0">
                <a:solidFill>
                  <a:srgbClr val="FFFFFF"/>
                </a:solidFill>
              </a:rPr>
              <a:t>fMRI</a:t>
            </a:r>
            <a:r>
              <a:rPr lang="en-US" dirty="0" smtClean="0">
                <a:solidFill>
                  <a:srgbClr val="FFFFFF"/>
                </a:solidFill>
              </a:rPr>
              <a:t> method is used to study upon age detection methods. The study involves a proper recording of the variations of people on the basis of their changes according to age, gender, identity and other features. The brain activation tasks related to face matching are performed and tested outside the scanner. There was a same result in face processing in older as well as young adults. The performance results high in both the cases having same facial viewpoints.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6" name="TextBox 5"/>
          <p:cNvSpPr txBox="1"/>
          <p:nvPr/>
        </p:nvSpPr>
        <p:spPr>
          <a:xfrm>
            <a:off x="457200" y="22852"/>
            <a:ext cx="8534400" cy="1169551"/>
          </a:xfrm>
          <a:prstGeom prst="rect">
            <a:avLst/>
          </a:prstGeom>
          <a:noFill/>
        </p:spPr>
        <p:txBody>
          <a:bodyPr wrap="square" rtlCol="0">
            <a:spAutoFit/>
          </a:bodyPr>
          <a:lstStyle/>
          <a:p>
            <a:r>
              <a:rPr lang="en-US" b="1" dirty="0" smtClean="0">
                <a:solidFill>
                  <a:schemeClr val="accent6">
                    <a:lumMod val="40000"/>
                    <a:lumOff val="60000"/>
                  </a:schemeClr>
                </a:solidFill>
              </a:rPr>
              <a:t>III. PROPOSED METHODOLOGY</a:t>
            </a:r>
          </a:p>
          <a:p>
            <a:r>
              <a:rPr lang="en-US" b="1" dirty="0" smtClean="0">
                <a:solidFill>
                  <a:srgbClr val="FFFFFF"/>
                </a:solidFill>
              </a:rPr>
              <a:t>          </a:t>
            </a:r>
            <a:r>
              <a:rPr lang="en-US" dirty="0" smtClean="0">
                <a:solidFill>
                  <a:srgbClr val="FFFFFF"/>
                </a:solidFill>
              </a:rPr>
              <a:t>Age estimation shares many problems encountered in other typical face image interpretation tasks  </a:t>
            </a:r>
          </a:p>
          <a:p>
            <a:r>
              <a:rPr lang="en-US" dirty="0" smtClean="0">
                <a:solidFill>
                  <a:srgbClr val="FFFFFF"/>
                </a:solidFill>
              </a:rPr>
              <a:t>          such as face detection, face recognition, expression and gender recognition. A procedure which </a:t>
            </a:r>
          </a:p>
          <a:p>
            <a:r>
              <a:rPr lang="en-US" dirty="0" smtClean="0">
                <a:solidFill>
                  <a:srgbClr val="FFFFFF"/>
                </a:solidFill>
              </a:rPr>
              <a:t>          includes specific techniques is used</a:t>
            </a:r>
            <a:r>
              <a:rPr lang="en-US" dirty="0" smtClean="0"/>
              <a:t>.</a:t>
            </a:r>
          </a:p>
          <a:p>
            <a:endParaRPr lang="en-US" dirty="0"/>
          </a:p>
        </p:txBody>
      </p:sp>
      <p:sp>
        <p:nvSpPr>
          <p:cNvPr id="7" name="Rectangle 6"/>
          <p:cNvSpPr/>
          <p:nvPr/>
        </p:nvSpPr>
        <p:spPr>
          <a:xfrm>
            <a:off x="2285984" y="1071552"/>
            <a:ext cx="3405729" cy="307183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7700" y="4357700"/>
            <a:ext cx="7696200" cy="738664"/>
          </a:xfrm>
          <a:prstGeom prst="rect">
            <a:avLst/>
          </a:prstGeom>
          <a:noFill/>
        </p:spPr>
        <p:txBody>
          <a:bodyPr wrap="square" rtlCol="0">
            <a:spAutoFit/>
          </a:bodyPr>
          <a:lstStyle/>
          <a:p>
            <a:r>
              <a:rPr lang="en-US" dirty="0" smtClean="0">
                <a:solidFill>
                  <a:srgbClr val="FFFFFF"/>
                </a:solidFill>
              </a:rPr>
              <a:t>Eigen Values: For a square matrix A of order n, the number is an Eigen value if and only if there exists a non-zero vector C such that AC=</a:t>
            </a:r>
            <a:r>
              <a:rPr lang="en-US" dirty="0" err="1" smtClean="0">
                <a:solidFill>
                  <a:srgbClr val="FFFFFF"/>
                </a:solidFill>
              </a:rPr>
              <a:t>λC</a:t>
            </a:r>
            <a:r>
              <a:rPr lang="en-US" dirty="0" smtClean="0">
                <a:solidFill>
                  <a:srgbClr val="FFFFFF"/>
                </a:solidFill>
              </a:rPr>
              <a:t>.</a:t>
            </a:r>
          </a:p>
          <a:p>
            <a:endParaRPr lang="en-US" dirty="0">
              <a:solidFill>
                <a:srgbClr val="FFFFFF"/>
              </a:solidFill>
            </a:endParaRPr>
          </a:p>
        </p:txBody>
      </p:sp>
      <p:sp>
        <p:nvSpPr>
          <p:cNvPr id="9" name="TextBox 8"/>
          <p:cNvSpPr txBox="1"/>
          <p:nvPr/>
        </p:nvSpPr>
        <p:spPr>
          <a:xfrm>
            <a:off x="2714612" y="4071948"/>
            <a:ext cx="2286016" cy="230832"/>
          </a:xfrm>
          <a:prstGeom prst="rect">
            <a:avLst/>
          </a:prstGeom>
          <a:noFill/>
        </p:spPr>
        <p:txBody>
          <a:bodyPr wrap="square" rtlCol="0">
            <a:spAutoFit/>
          </a:bodyPr>
          <a:lstStyle/>
          <a:p>
            <a:r>
              <a:rPr lang="en-IN" sz="900" b="1" dirty="0" smtClean="0">
                <a:solidFill>
                  <a:schemeClr val="accent6">
                    <a:lumMod val="40000"/>
                    <a:lumOff val="60000"/>
                  </a:schemeClr>
                </a:solidFill>
              </a:rPr>
              <a:t>Fig. Flowchart of proposed technique</a:t>
            </a:r>
            <a:endParaRPr lang="en-US" sz="900" b="1" dirty="0">
              <a:solidFill>
                <a:schemeClr val="accent6">
                  <a:lumMod val="40000"/>
                  <a:lumOff val="6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7" name="TextBox 16"/>
          <p:cNvSpPr txBox="1"/>
          <p:nvPr/>
        </p:nvSpPr>
        <p:spPr>
          <a:xfrm>
            <a:off x="357158" y="187753"/>
            <a:ext cx="8229600" cy="1169551"/>
          </a:xfrm>
          <a:prstGeom prst="rect">
            <a:avLst/>
          </a:prstGeom>
          <a:noFill/>
        </p:spPr>
        <p:txBody>
          <a:bodyPr wrap="square" rtlCol="0">
            <a:spAutoFit/>
          </a:bodyPr>
          <a:lstStyle/>
          <a:p>
            <a:r>
              <a:rPr lang="en-US" b="1" dirty="0" smtClean="0">
                <a:solidFill>
                  <a:schemeClr val="accent6">
                    <a:lumMod val="40000"/>
                    <a:lumOff val="60000"/>
                  </a:schemeClr>
                </a:solidFill>
              </a:rPr>
              <a:t>Face Detection Methods:-</a:t>
            </a:r>
          </a:p>
          <a:p>
            <a:r>
              <a:rPr lang="en-US" dirty="0" smtClean="0">
                <a:solidFill>
                  <a:srgbClr val="FFFFFF"/>
                </a:solidFill>
              </a:rPr>
              <a:t>Yan, </a:t>
            </a:r>
            <a:r>
              <a:rPr lang="en-US" dirty="0" err="1" smtClean="0">
                <a:solidFill>
                  <a:srgbClr val="FFFFFF"/>
                </a:solidFill>
              </a:rPr>
              <a:t>Kriegman</a:t>
            </a:r>
            <a:r>
              <a:rPr lang="en-US" dirty="0" smtClean="0">
                <a:solidFill>
                  <a:srgbClr val="FFFFFF"/>
                </a:solidFill>
              </a:rPr>
              <a:t>, and </a:t>
            </a:r>
            <a:r>
              <a:rPr lang="en-US" dirty="0" err="1" smtClean="0">
                <a:solidFill>
                  <a:srgbClr val="FFFFFF"/>
                </a:solidFill>
              </a:rPr>
              <a:t>Ahuja</a:t>
            </a:r>
            <a:r>
              <a:rPr lang="en-US" dirty="0" smtClean="0">
                <a:solidFill>
                  <a:srgbClr val="FFFFFF"/>
                </a:solidFill>
              </a:rPr>
              <a:t> presented a classification for face detection methods. These methods divided into four categories, and the face detection algorithms could belong to two or more groups. These categories are as follows-</a:t>
            </a:r>
          </a:p>
          <a:p>
            <a:endParaRPr lang="en-US" dirty="0"/>
          </a:p>
        </p:txBody>
      </p:sp>
      <p:sp>
        <p:nvSpPr>
          <p:cNvPr id="18" name="Rectangle 17"/>
          <p:cNvSpPr/>
          <p:nvPr/>
        </p:nvSpPr>
        <p:spPr>
          <a:xfrm>
            <a:off x="1000100" y="1214428"/>
            <a:ext cx="6781800" cy="3581400"/>
          </a:xfrm>
          <a:prstGeom prst="rect">
            <a:avLst/>
          </a:prstGeom>
          <a:blipFill>
            <a:blip r:embed="rId4"/>
            <a:stretch>
              <a:fillRect/>
            </a:stretch>
          </a:blip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9" name="TextBox 18"/>
          <p:cNvSpPr txBox="1"/>
          <p:nvPr/>
        </p:nvSpPr>
        <p:spPr>
          <a:xfrm>
            <a:off x="357158" y="471246"/>
            <a:ext cx="8229600" cy="1600438"/>
          </a:xfrm>
          <a:prstGeom prst="rect">
            <a:avLst/>
          </a:prstGeom>
          <a:noFill/>
        </p:spPr>
        <p:txBody>
          <a:bodyPr wrap="square" rtlCol="0">
            <a:spAutoFit/>
          </a:bodyPr>
          <a:lstStyle/>
          <a:p>
            <a:r>
              <a:rPr lang="en-US" b="1" dirty="0" smtClean="0">
                <a:solidFill>
                  <a:schemeClr val="accent6">
                    <a:lumMod val="40000"/>
                    <a:lumOff val="60000"/>
                  </a:schemeClr>
                </a:solidFill>
              </a:rPr>
              <a:t>1.Knowledge-Based:-</a:t>
            </a:r>
          </a:p>
          <a:p>
            <a:r>
              <a:rPr lang="en-US" dirty="0" smtClean="0">
                <a:solidFill>
                  <a:srgbClr val="FFFFFF"/>
                </a:solidFill>
              </a:rPr>
              <a:t>The knowledge-based method depends on the set of rules, and it is based on human knowledge to detect the faces. Ex- A face must have a nose, eyes, and mouth within certain distances and positions with each other. The big problem with these methods is the difficulty in building an appropriate set of rules. There could be many false positive if the rules were too general or too detailed. This approach alone is insufficient and unable to find many faces in multiple images.</a:t>
            </a:r>
          </a:p>
          <a:p>
            <a:endParaRPr lang="en-US" dirty="0"/>
          </a:p>
        </p:txBody>
      </p:sp>
      <p:sp>
        <p:nvSpPr>
          <p:cNvPr id="20" name="TextBox 19"/>
          <p:cNvSpPr txBox="1"/>
          <p:nvPr/>
        </p:nvSpPr>
        <p:spPr>
          <a:xfrm>
            <a:off x="285720" y="2401201"/>
            <a:ext cx="7848600" cy="1384995"/>
          </a:xfrm>
          <a:prstGeom prst="rect">
            <a:avLst/>
          </a:prstGeom>
          <a:noFill/>
        </p:spPr>
        <p:txBody>
          <a:bodyPr wrap="square" rtlCol="0">
            <a:spAutoFit/>
          </a:bodyPr>
          <a:lstStyle/>
          <a:p>
            <a:r>
              <a:rPr lang="en-US" b="1" dirty="0" smtClean="0">
                <a:solidFill>
                  <a:schemeClr val="accent6">
                    <a:lumMod val="40000"/>
                    <a:lumOff val="60000"/>
                  </a:schemeClr>
                </a:solidFill>
              </a:rPr>
              <a:t>2.Feature-Based:-</a:t>
            </a:r>
          </a:p>
          <a:p>
            <a:r>
              <a:rPr lang="en-US" dirty="0" smtClean="0">
                <a:solidFill>
                  <a:srgbClr val="FFFFFF"/>
                </a:solidFill>
              </a:rPr>
              <a:t>The feature-based method is to locate faces by extracting structural features of the face. It is first trained as a classifier and then used to differentiate between facial and non-facial regions. The idea is to overcome the limits of our instinctive knowledge of faces. This approach divided into several steps and even photos with many faces they report a success rate of 94%.</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9" name="TextBox 8"/>
          <p:cNvSpPr txBox="1"/>
          <p:nvPr/>
        </p:nvSpPr>
        <p:spPr>
          <a:xfrm>
            <a:off x="214282" y="263426"/>
            <a:ext cx="8382000" cy="1600438"/>
          </a:xfrm>
          <a:prstGeom prst="rect">
            <a:avLst/>
          </a:prstGeom>
          <a:noFill/>
        </p:spPr>
        <p:txBody>
          <a:bodyPr wrap="square" rtlCol="0">
            <a:spAutoFit/>
          </a:bodyPr>
          <a:lstStyle/>
          <a:p>
            <a:r>
              <a:rPr lang="en-US" b="1" dirty="0" smtClean="0">
                <a:solidFill>
                  <a:schemeClr val="accent6">
                    <a:lumMod val="40000"/>
                    <a:lumOff val="60000"/>
                  </a:schemeClr>
                </a:solidFill>
              </a:rPr>
              <a:t>3.Template Matching:-</a:t>
            </a:r>
          </a:p>
          <a:p>
            <a:r>
              <a:rPr lang="en-US" dirty="0" smtClean="0">
                <a:solidFill>
                  <a:srgbClr val="FFFFFF"/>
                </a:solidFill>
              </a:rPr>
              <a:t>Template Matching method uses pre-defined or </a:t>
            </a:r>
            <a:r>
              <a:rPr lang="en-US" dirty="0" err="1" smtClean="0">
                <a:solidFill>
                  <a:srgbClr val="FFFFFF"/>
                </a:solidFill>
              </a:rPr>
              <a:t>parameterised</a:t>
            </a:r>
            <a:r>
              <a:rPr lang="en-US" dirty="0" smtClean="0">
                <a:solidFill>
                  <a:srgbClr val="FFFFFF"/>
                </a:solidFill>
              </a:rPr>
              <a:t> face templates to   locate or detect the faces by the correlation between the templates and input images. Ex- a human face can be divided into eyes, face contour, nose, and mouth. Also, a face model can be built by edges just by using edge detection method. This approach is simple to implement, but it is inadequate for face detection. However, deformable templates have been proposed to deal with these problems.</a:t>
            </a:r>
          </a:p>
          <a:p>
            <a:endParaRPr lang="en-US" dirty="0"/>
          </a:p>
        </p:txBody>
      </p:sp>
      <p:sp>
        <p:nvSpPr>
          <p:cNvPr id="10" name="Rectangle 9"/>
          <p:cNvSpPr/>
          <p:nvPr/>
        </p:nvSpPr>
        <p:spPr>
          <a:xfrm>
            <a:off x="1142976" y="1895490"/>
            <a:ext cx="6172200" cy="2819400"/>
          </a:xfrm>
          <a:prstGeom prst="rect">
            <a:avLst/>
          </a:prstGeom>
          <a:blipFill>
            <a:blip r:embed="rId4"/>
            <a:stretch>
              <a:fillRect/>
            </a:stretch>
          </a:blip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407" name="TextBox 406"/>
          <p:cNvSpPr txBox="1"/>
          <p:nvPr/>
        </p:nvSpPr>
        <p:spPr>
          <a:xfrm>
            <a:off x="285720" y="71420"/>
            <a:ext cx="8458200" cy="1815882"/>
          </a:xfrm>
          <a:prstGeom prst="rect">
            <a:avLst/>
          </a:prstGeom>
          <a:noFill/>
        </p:spPr>
        <p:txBody>
          <a:bodyPr wrap="square" rtlCol="0">
            <a:spAutoFit/>
          </a:bodyPr>
          <a:lstStyle/>
          <a:p>
            <a:r>
              <a:rPr lang="en-US" b="1" dirty="0" smtClean="0">
                <a:solidFill>
                  <a:schemeClr val="accent6">
                    <a:lumMod val="40000"/>
                    <a:lumOff val="60000"/>
                  </a:schemeClr>
                </a:solidFill>
              </a:rPr>
              <a:t>4.Appearance-Based:-</a:t>
            </a:r>
          </a:p>
          <a:p>
            <a:r>
              <a:rPr lang="en-US" dirty="0" smtClean="0">
                <a:solidFill>
                  <a:srgbClr val="FFFFFF"/>
                </a:solidFill>
              </a:rPr>
              <a:t>The appearance-based method depends on a set of delegate training face images to find out face models. The appearance-based approach is better than other ways of performance. In general appearance-based method rely on techniques from statistical analysis and machine learning to find the relevant characteristics of face images. This method also used in feature extraction for face recognition.</a:t>
            </a:r>
          </a:p>
          <a:p>
            <a:r>
              <a:rPr lang="en-US" dirty="0" smtClean="0">
                <a:solidFill>
                  <a:srgbClr val="FFFFFF"/>
                </a:solidFill>
              </a:rPr>
              <a:t>The appearance-based model further divided into sub-methods for the use of face detection which are as follows-</a:t>
            </a:r>
          </a:p>
          <a:p>
            <a:endParaRPr lang="en-US" dirty="0"/>
          </a:p>
        </p:txBody>
      </p:sp>
      <p:sp>
        <p:nvSpPr>
          <p:cNvPr id="408" name="TextBox 407"/>
          <p:cNvSpPr txBox="1"/>
          <p:nvPr/>
        </p:nvSpPr>
        <p:spPr>
          <a:xfrm>
            <a:off x="400080" y="1714494"/>
            <a:ext cx="8458200" cy="861774"/>
          </a:xfrm>
          <a:prstGeom prst="rect">
            <a:avLst/>
          </a:prstGeom>
          <a:noFill/>
        </p:spPr>
        <p:txBody>
          <a:bodyPr wrap="square" rtlCol="0">
            <a:spAutoFit/>
          </a:bodyPr>
          <a:lstStyle/>
          <a:p>
            <a:r>
              <a:rPr lang="en-US" sz="1200" b="1" i="1" dirty="0" smtClean="0">
                <a:solidFill>
                  <a:schemeClr val="accent6">
                    <a:lumMod val="60000"/>
                    <a:lumOff val="40000"/>
                  </a:schemeClr>
                </a:solidFill>
              </a:rPr>
              <a:t>4.1.Eigenface-Based:-</a:t>
            </a:r>
          </a:p>
          <a:p>
            <a:r>
              <a:rPr lang="en-US" sz="1200" dirty="0" err="1" smtClean="0">
                <a:solidFill>
                  <a:srgbClr val="FFFFFF"/>
                </a:solidFill>
              </a:rPr>
              <a:t>Eigenface</a:t>
            </a:r>
            <a:r>
              <a:rPr lang="en-US" sz="1200" dirty="0" smtClean="0">
                <a:solidFill>
                  <a:srgbClr val="FFFFFF"/>
                </a:solidFill>
              </a:rPr>
              <a:t> based algorithm used for Face Recognition, and it is a method for efficiently representing faces using Principal Component Analysis.</a:t>
            </a:r>
          </a:p>
          <a:p>
            <a:endParaRPr lang="en-US" dirty="0"/>
          </a:p>
        </p:txBody>
      </p:sp>
      <p:sp>
        <p:nvSpPr>
          <p:cNvPr id="411" name="TextBox 410"/>
          <p:cNvSpPr txBox="1"/>
          <p:nvPr/>
        </p:nvSpPr>
        <p:spPr>
          <a:xfrm>
            <a:off x="338166" y="2500312"/>
            <a:ext cx="8305800" cy="1046440"/>
          </a:xfrm>
          <a:prstGeom prst="rect">
            <a:avLst/>
          </a:prstGeom>
          <a:noFill/>
        </p:spPr>
        <p:txBody>
          <a:bodyPr wrap="square" rtlCol="0">
            <a:spAutoFit/>
          </a:bodyPr>
          <a:lstStyle/>
          <a:p>
            <a:r>
              <a:rPr lang="en-US" sz="1200" b="1" i="1" dirty="0" smtClean="0">
                <a:solidFill>
                  <a:schemeClr val="accent6">
                    <a:lumMod val="60000"/>
                    <a:lumOff val="40000"/>
                  </a:schemeClr>
                </a:solidFill>
              </a:rPr>
              <a:t>4.2.Distribution-Based:-</a:t>
            </a:r>
          </a:p>
          <a:p>
            <a:r>
              <a:rPr lang="en-US" sz="1200" dirty="0" smtClean="0">
                <a:solidFill>
                  <a:srgbClr val="FFFFFF"/>
                </a:solidFill>
              </a:rPr>
              <a:t>The algorithms like PCA and Fisher’s </a:t>
            </a:r>
            <a:r>
              <a:rPr lang="en-US" sz="1200" dirty="0" err="1" smtClean="0">
                <a:solidFill>
                  <a:srgbClr val="FFFFFF"/>
                </a:solidFill>
              </a:rPr>
              <a:t>Discriminant</a:t>
            </a:r>
            <a:r>
              <a:rPr lang="en-US" sz="1200" dirty="0" smtClean="0">
                <a:solidFill>
                  <a:srgbClr val="FFFFFF"/>
                </a:solidFill>
              </a:rPr>
              <a:t> can be used to define the subspace representing facial patterns. There is a trained classifier, which correctly identifies instances of the target pattern class from the background image patterns</a:t>
            </a:r>
            <a:r>
              <a:rPr lang="en-US" sz="1200" dirty="0" smtClean="0"/>
              <a:t>.</a:t>
            </a:r>
          </a:p>
          <a:p>
            <a:endParaRPr lang="en-US" dirty="0"/>
          </a:p>
        </p:txBody>
      </p:sp>
      <p:sp>
        <p:nvSpPr>
          <p:cNvPr id="412" name="TextBox 411"/>
          <p:cNvSpPr txBox="1"/>
          <p:nvPr/>
        </p:nvSpPr>
        <p:spPr>
          <a:xfrm>
            <a:off x="295300" y="3429006"/>
            <a:ext cx="7848600" cy="861774"/>
          </a:xfrm>
          <a:prstGeom prst="rect">
            <a:avLst/>
          </a:prstGeom>
          <a:noFill/>
        </p:spPr>
        <p:txBody>
          <a:bodyPr wrap="square" rtlCol="0">
            <a:spAutoFit/>
          </a:bodyPr>
          <a:lstStyle/>
          <a:p>
            <a:r>
              <a:rPr lang="en-US" sz="1200" b="1" i="1" dirty="0" smtClean="0">
                <a:solidFill>
                  <a:schemeClr val="accent6">
                    <a:lumMod val="60000"/>
                    <a:lumOff val="40000"/>
                  </a:schemeClr>
                </a:solidFill>
              </a:rPr>
              <a:t>4.3.Neural-Networks:-</a:t>
            </a:r>
          </a:p>
          <a:p>
            <a:r>
              <a:rPr lang="en-US" sz="1200" dirty="0" smtClean="0">
                <a:solidFill>
                  <a:srgbClr val="FFFFFF"/>
                </a:solidFill>
              </a:rPr>
              <a:t>Many detection problems like object detection, face detection, emotion detection, and face recognition, etc. have been faced successfully by Neural Networks.</a:t>
            </a:r>
          </a:p>
          <a:p>
            <a:endParaRPr lang="en-US" dirty="0"/>
          </a:p>
        </p:txBody>
      </p:sp>
      <p:sp>
        <p:nvSpPr>
          <p:cNvPr id="413" name="TextBox 412"/>
          <p:cNvSpPr txBox="1"/>
          <p:nvPr/>
        </p:nvSpPr>
        <p:spPr>
          <a:xfrm>
            <a:off x="357158" y="4214824"/>
            <a:ext cx="7696200" cy="861774"/>
          </a:xfrm>
          <a:prstGeom prst="rect">
            <a:avLst/>
          </a:prstGeom>
          <a:noFill/>
        </p:spPr>
        <p:txBody>
          <a:bodyPr wrap="square" rtlCol="0">
            <a:spAutoFit/>
          </a:bodyPr>
          <a:lstStyle/>
          <a:p>
            <a:r>
              <a:rPr lang="en-US" sz="1200" b="1" i="1" dirty="0" smtClean="0">
                <a:solidFill>
                  <a:schemeClr val="accent6">
                    <a:lumMod val="60000"/>
                    <a:lumOff val="40000"/>
                  </a:schemeClr>
                </a:solidFill>
              </a:rPr>
              <a:t>4.4.Support Vector Machine:-</a:t>
            </a:r>
          </a:p>
          <a:p>
            <a:r>
              <a:rPr lang="en-US" sz="1200" dirty="0" smtClean="0">
                <a:solidFill>
                  <a:srgbClr val="FFFFFF"/>
                </a:solidFill>
              </a:rPr>
              <a:t>Support Vector Machines are linear classifiers that </a:t>
            </a:r>
            <a:r>
              <a:rPr lang="en-US" sz="1200" dirty="0" err="1" smtClean="0">
                <a:solidFill>
                  <a:srgbClr val="FFFFFF"/>
                </a:solidFill>
              </a:rPr>
              <a:t>maximise</a:t>
            </a:r>
            <a:r>
              <a:rPr lang="en-US" sz="1200" dirty="0" smtClean="0">
                <a:solidFill>
                  <a:srgbClr val="FFFFFF"/>
                </a:solidFill>
              </a:rPr>
              <a:t> the margin between the decision </a:t>
            </a:r>
            <a:r>
              <a:rPr lang="en-US" sz="1200" dirty="0" err="1" smtClean="0">
                <a:solidFill>
                  <a:srgbClr val="FFFFFF"/>
                </a:solidFill>
              </a:rPr>
              <a:t>hyperplane</a:t>
            </a:r>
            <a:r>
              <a:rPr lang="en-US" sz="1200" dirty="0" smtClean="0">
                <a:solidFill>
                  <a:srgbClr val="FFFFFF"/>
                </a:solidFill>
              </a:rPr>
              <a:t> and the examples in the training set. </a:t>
            </a:r>
            <a:r>
              <a:rPr lang="en-US" sz="1200" dirty="0" err="1" smtClean="0">
                <a:solidFill>
                  <a:srgbClr val="FFFFFF"/>
                </a:solidFill>
              </a:rPr>
              <a:t>Osuna</a:t>
            </a:r>
            <a:r>
              <a:rPr lang="en-US" sz="1200" dirty="0" smtClean="0">
                <a:solidFill>
                  <a:srgbClr val="FFFFFF"/>
                </a:solidFill>
              </a:rPr>
              <a:t> et al. first applied this classifier to face detection.</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239" name="TextBox 238"/>
          <p:cNvSpPr txBox="1"/>
          <p:nvPr/>
        </p:nvSpPr>
        <p:spPr>
          <a:xfrm>
            <a:off x="471518" y="228600"/>
            <a:ext cx="8458200" cy="861774"/>
          </a:xfrm>
          <a:prstGeom prst="rect">
            <a:avLst/>
          </a:prstGeom>
          <a:noFill/>
        </p:spPr>
        <p:txBody>
          <a:bodyPr wrap="square" rtlCol="0">
            <a:spAutoFit/>
          </a:bodyPr>
          <a:lstStyle/>
          <a:p>
            <a:r>
              <a:rPr lang="en-US" sz="1200" b="1" i="1" dirty="0" smtClean="0">
                <a:solidFill>
                  <a:schemeClr val="accent6">
                    <a:lumMod val="60000"/>
                    <a:lumOff val="40000"/>
                  </a:schemeClr>
                </a:solidFill>
              </a:rPr>
              <a:t>4.5.Sparse Network of Winnows:-</a:t>
            </a:r>
          </a:p>
          <a:p>
            <a:r>
              <a:rPr lang="en-US" sz="1200" dirty="0" smtClean="0">
                <a:solidFill>
                  <a:srgbClr val="FFFFFF"/>
                </a:solidFill>
              </a:rPr>
              <a:t>They defined a sparse network of two linear units or target nodes; one represents face patterns and other for the non-face patterns. It is less time consuming and efficient.</a:t>
            </a:r>
          </a:p>
          <a:p>
            <a:endParaRPr lang="en-US" sz="1200" dirty="0"/>
          </a:p>
        </p:txBody>
      </p:sp>
      <p:sp>
        <p:nvSpPr>
          <p:cNvPr id="240" name="TextBox 239"/>
          <p:cNvSpPr txBox="1"/>
          <p:nvPr/>
        </p:nvSpPr>
        <p:spPr>
          <a:xfrm>
            <a:off x="471518" y="1066800"/>
            <a:ext cx="8458200" cy="1046440"/>
          </a:xfrm>
          <a:prstGeom prst="rect">
            <a:avLst/>
          </a:prstGeom>
          <a:noFill/>
        </p:spPr>
        <p:txBody>
          <a:bodyPr wrap="square" rtlCol="0">
            <a:spAutoFit/>
          </a:bodyPr>
          <a:lstStyle/>
          <a:p>
            <a:r>
              <a:rPr lang="en-US" sz="1200" b="1" i="1" dirty="0" smtClean="0">
                <a:solidFill>
                  <a:schemeClr val="accent6">
                    <a:lumMod val="60000"/>
                    <a:lumOff val="40000"/>
                  </a:schemeClr>
                </a:solidFill>
              </a:rPr>
              <a:t>4.6.Naive </a:t>
            </a:r>
            <a:r>
              <a:rPr lang="en-US" sz="1200" b="1" i="1" dirty="0" err="1" smtClean="0">
                <a:solidFill>
                  <a:schemeClr val="accent6">
                    <a:lumMod val="60000"/>
                    <a:lumOff val="40000"/>
                  </a:schemeClr>
                </a:solidFill>
              </a:rPr>
              <a:t>Bayes</a:t>
            </a:r>
            <a:r>
              <a:rPr lang="en-US" sz="1200" b="1" i="1" dirty="0" smtClean="0">
                <a:solidFill>
                  <a:schemeClr val="accent6">
                    <a:lumMod val="60000"/>
                    <a:lumOff val="40000"/>
                  </a:schemeClr>
                </a:solidFill>
              </a:rPr>
              <a:t> Classifiers:-</a:t>
            </a:r>
          </a:p>
          <a:p>
            <a:r>
              <a:rPr lang="en-US" sz="1200" dirty="0" smtClean="0">
                <a:solidFill>
                  <a:srgbClr val="FFFFFF"/>
                </a:solidFill>
              </a:rPr>
              <a:t>They computed the probability of a face to be present in the picture by counting the frequency of occurrence of a series of the pattern over the training images. The classifier captured the joint statistics of local appearance and position of the faces.</a:t>
            </a:r>
          </a:p>
          <a:p>
            <a:endParaRPr lang="en-US" sz="1200" dirty="0"/>
          </a:p>
        </p:txBody>
      </p:sp>
      <p:sp>
        <p:nvSpPr>
          <p:cNvPr id="241" name="TextBox 240"/>
          <p:cNvSpPr txBox="1"/>
          <p:nvPr/>
        </p:nvSpPr>
        <p:spPr>
          <a:xfrm>
            <a:off x="485804" y="2133600"/>
            <a:ext cx="8229600" cy="861774"/>
          </a:xfrm>
          <a:prstGeom prst="rect">
            <a:avLst/>
          </a:prstGeom>
          <a:noFill/>
        </p:spPr>
        <p:txBody>
          <a:bodyPr wrap="square" rtlCol="0">
            <a:spAutoFit/>
          </a:bodyPr>
          <a:lstStyle/>
          <a:p>
            <a:r>
              <a:rPr lang="en-US" sz="1200" b="1" i="1" dirty="0" smtClean="0">
                <a:solidFill>
                  <a:schemeClr val="accent6">
                    <a:lumMod val="60000"/>
                    <a:lumOff val="40000"/>
                  </a:schemeClr>
                </a:solidFill>
              </a:rPr>
              <a:t>4.7.Hidden Markov Model:-</a:t>
            </a:r>
          </a:p>
          <a:p>
            <a:r>
              <a:rPr lang="en-US" sz="1200" dirty="0" smtClean="0">
                <a:solidFill>
                  <a:srgbClr val="FFFFFF"/>
                </a:solidFill>
              </a:rPr>
              <a:t>The states of the model would be the facial features, which usually described as strips of pixels. HMM’s commonly used along with other methods to build detection algorithms.</a:t>
            </a:r>
          </a:p>
          <a:p>
            <a:endParaRPr lang="en-US" sz="1200" dirty="0"/>
          </a:p>
        </p:txBody>
      </p:sp>
      <p:sp>
        <p:nvSpPr>
          <p:cNvPr id="242" name="TextBox 241"/>
          <p:cNvSpPr txBox="1"/>
          <p:nvPr/>
        </p:nvSpPr>
        <p:spPr>
          <a:xfrm>
            <a:off x="471518" y="2928940"/>
            <a:ext cx="8458200" cy="861774"/>
          </a:xfrm>
          <a:prstGeom prst="rect">
            <a:avLst/>
          </a:prstGeom>
          <a:noFill/>
        </p:spPr>
        <p:txBody>
          <a:bodyPr wrap="square" rtlCol="0">
            <a:spAutoFit/>
          </a:bodyPr>
          <a:lstStyle/>
          <a:p>
            <a:r>
              <a:rPr lang="en-US" sz="1200" b="1" i="1" dirty="0" smtClean="0">
                <a:solidFill>
                  <a:schemeClr val="accent6">
                    <a:lumMod val="60000"/>
                    <a:lumOff val="40000"/>
                  </a:schemeClr>
                </a:solidFill>
              </a:rPr>
              <a:t>4.8.Information Theoretical Approach:-</a:t>
            </a:r>
          </a:p>
          <a:p>
            <a:r>
              <a:rPr lang="en-US" sz="1200" dirty="0" smtClean="0">
                <a:solidFill>
                  <a:srgbClr val="FFFFFF"/>
                </a:solidFill>
              </a:rPr>
              <a:t>Markov Random Fields (MRF) can use for face pattern and correlated features. The Markov process </a:t>
            </a:r>
            <a:r>
              <a:rPr lang="en-US" sz="1200" dirty="0" err="1" smtClean="0">
                <a:solidFill>
                  <a:srgbClr val="FFFFFF"/>
                </a:solidFill>
              </a:rPr>
              <a:t>maximises</a:t>
            </a:r>
            <a:r>
              <a:rPr lang="en-US" sz="1200" dirty="0" smtClean="0">
                <a:solidFill>
                  <a:srgbClr val="FFFFFF"/>
                </a:solidFill>
              </a:rPr>
              <a:t> the discrimination between classes using </a:t>
            </a:r>
            <a:r>
              <a:rPr lang="en-US" sz="1200" dirty="0" err="1" smtClean="0">
                <a:solidFill>
                  <a:srgbClr val="FFFFFF"/>
                </a:solidFill>
              </a:rPr>
              <a:t>Kullback-Leibler</a:t>
            </a:r>
            <a:r>
              <a:rPr lang="en-US" sz="1200" dirty="0" smtClean="0">
                <a:solidFill>
                  <a:srgbClr val="FFFFFF"/>
                </a:solidFill>
              </a:rPr>
              <a:t> divergence. Therefore this method can be used in Face Detection.</a:t>
            </a:r>
          </a:p>
          <a:p>
            <a:endParaRPr lang="en-US" sz="1200" dirty="0"/>
          </a:p>
        </p:txBody>
      </p:sp>
      <p:sp>
        <p:nvSpPr>
          <p:cNvPr id="243" name="TextBox 242"/>
          <p:cNvSpPr txBox="1"/>
          <p:nvPr/>
        </p:nvSpPr>
        <p:spPr>
          <a:xfrm>
            <a:off x="500034" y="4038600"/>
            <a:ext cx="8534400" cy="646331"/>
          </a:xfrm>
          <a:prstGeom prst="rect">
            <a:avLst/>
          </a:prstGeom>
          <a:noFill/>
        </p:spPr>
        <p:txBody>
          <a:bodyPr wrap="square" rtlCol="0">
            <a:spAutoFit/>
          </a:bodyPr>
          <a:lstStyle/>
          <a:p>
            <a:r>
              <a:rPr lang="en-US" sz="1200" b="1" i="1" dirty="0" smtClean="0">
                <a:solidFill>
                  <a:schemeClr val="accent6">
                    <a:lumMod val="60000"/>
                    <a:lumOff val="40000"/>
                  </a:schemeClr>
                </a:solidFill>
              </a:rPr>
              <a:t>4.9.Inductive Learning:-</a:t>
            </a:r>
          </a:p>
          <a:p>
            <a:r>
              <a:rPr lang="en-US" sz="1200" dirty="0" smtClean="0">
                <a:solidFill>
                  <a:srgbClr val="FFFFFF"/>
                </a:solidFill>
              </a:rPr>
              <a:t>This approach has been used to detect faces. Algorithms like Quinlan’s C4.5 or Mitchell’s FIND-S used for this purpose.</a:t>
            </a:r>
          </a:p>
          <a:p>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1783</Words>
  <PresentationFormat>On-screen Show (16:9)</PresentationFormat>
  <Paragraphs>121</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Ai Tech Agency by Slidesgo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Windows User</cp:lastModifiedBy>
  <cp:revision>32</cp:revision>
  <dcterms:modified xsi:type="dcterms:W3CDTF">2022-05-03T12:27:35Z</dcterms:modified>
</cp:coreProperties>
</file>